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341" r:id="rId3"/>
    <p:sldId id="450" r:id="rId4"/>
    <p:sldId id="342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441" r:id="rId13"/>
    <p:sldId id="358" r:id="rId14"/>
    <p:sldId id="359" r:id="rId15"/>
    <p:sldId id="360" r:id="rId16"/>
    <p:sldId id="390" r:id="rId17"/>
    <p:sldId id="403" r:id="rId18"/>
    <p:sldId id="404" r:id="rId19"/>
    <p:sldId id="378" r:id="rId20"/>
    <p:sldId id="357" r:id="rId21"/>
    <p:sldId id="387" r:id="rId22"/>
    <p:sldId id="388" r:id="rId23"/>
    <p:sldId id="389" r:id="rId24"/>
    <p:sldId id="382" r:id="rId25"/>
    <p:sldId id="391" r:id="rId26"/>
    <p:sldId id="361" r:id="rId27"/>
    <p:sldId id="346" r:id="rId28"/>
    <p:sldId id="385" r:id="rId29"/>
    <p:sldId id="349" r:id="rId30"/>
    <p:sldId id="362" r:id="rId31"/>
    <p:sldId id="344" r:id="rId32"/>
    <p:sldId id="392" r:id="rId33"/>
    <p:sldId id="446" r:id="rId34"/>
    <p:sldId id="394" r:id="rId35"/>
    <p:sldId id="442" r:id="rId36"/>
    <p:sldId id="440" r:id="rId37"/>
    <p:sldId id="395" r:id="rId38"/>
    <p:sldId id="447" r:id="rId39"/>
    <p:sldId id="449" r:id="rId40"/>
    <p:sldId id="396" r:id="rId41"/>
    <p:sldId id="448" r:id="rId42"/>
    <p:sldId id="397" r:id="rId43"/>
    <p:sldId id="443" r:id="rId44"/>
    <p:sldId id="398" r:id="rId45"/>
    <p:sldId id="445" r:id="rId46"/>
    <p:sldId id="425" r:id="rId47"/>
    <p:sldId id="444" r:id="rId48"/>
    <p:sldId id="405" r:id="rId49"/>
    <p:sldId id="406" r:id="rId50"/>
    <p:sldId id="407" r:id="rId51"/>
    <p:sldId id="411" r:id="rId52"/>
    <p:sldId id="408" r:id="rId53"/>
    <p:sldId id="409" r:id="rId54"/>
    <p:sldId id="439" r:id="rId55"/>
    <p:sldId id="412" r:id="rId56"/>
    <p:sldId id="413" r:id="rId57"/>
    <p:sldId id="414" r:id="rId58"/>
    <p:sldId id="415" r:id="rId59"/>
    <p:sldId id="416" r:id="rId60"/>
    <p:sldId id="420" r:id="rId61"/>
    <p:sldId id="417" r:id="rId62"/>
    <p:sldId id="419" r:id="rId63"/>
    <p:sldId id="421" r:id="rId64"/>
    <p:sldId id="418" r:id="rId65"/>
    <p:sldId id="422" r:id="rId66"/>
    <p:sldId id="436" r:id="rId67"/>
    <p:sldId id="345" r:id="rId68"/>
    <p:sldId id="423" r:id="rId69"/>
    <p:sldId id="424" r:id="rId70"/>
    <p:sldId id="453" r:id="rId71"/>
    <p:sldId id="454" r:id="rId72"/>
    <p:sldId id="455" r:id="rId73"/>
    <p:sldId id="456" r:id="rId74"/>
    <p:sldId id="437" r:id="rId75"/>
    <p:sldId id="363" r:id="rId76"/>
    <p:sldId id="426" r:id="rId77"/>
    <p:sldId id="430" r:id="rId78"/>
    <p:sldId id="427" r:id="rId79"/>
    <p:sldId id="428" r:id="rId80"/>
    <p:sldId id="429" r:id="rId81"/>
    <p:sldId id="452" r:id="rId82"/>
    <p:sldId id="431" r:id="rId83"/>
    <p:sldId id="432" r:id="rId84"/>
    <p:sldId id="433" r:id="rId85"/>
    <p:sldId id="434" r:id="rId86"/>
    <p:sldId id="435" r:id="rId87"/>
    <p:sldId id="451" r:id="rId88"/>
    <p:sldId id="438" r:id="rId8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6374" autoAdjust="0"/>
  </p:normalViewPr>
  <p:slideViewPr>
    <p:cSldViewPr>
      <p:cViewPr varScale="1">
        <p:scale>
          <a:sx n="75" d="100"/>
          <a:sy n="75" d="100"/>
        </p:scale>
        <p:origin x="90" y="6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B764-EAEC-4794-8E50-5986D33F8C1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9CDC-C71D-44D6-9BD0-4D3A354B5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9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5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directly observed vs transferred </a:t>
            </a:r>
            <a:r>
              <a:rPr lang="en-GB" dirty="0" err="1"/>
              <a:t>quantitations</a:t>
            </a:r>
            <a:r>
              <a:rPr lang="en-GB" dirty="0"/>
              <a:t>.  For peptides a </a:t>
            </a:r>
            <a:r>
              <a:rPr lang="en-GB" dirty="0" err="1"/>
              <a:t>genuine+transferred</a:t>
            </a:r>
            <a:r>
              <a:rPr lang="en-GB" dirty="0"/>
              <a:t> is always bad because you shouldn’t observe the same peptide more than one at different retention times.  For Proteins then </a:t>
            </a:r>
            <a:r>
              <a:rPr lang="en-GB" dirty="0" err="1"/>
              <a:t>genuine+transferred</a:t>
            </a:r>
            <a:r>
              <a:rPr lang="en-GB" dirty="0"/>
              <a:t> is OK because different peptides in the protein might be detected with </a:t>
            </a:r>
            <a:r>
              <a:rPr lang="en-GB"/>
              <a:t>different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2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0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4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3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7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7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3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1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7200" dirty="0"/>
              <a:t>Proteomics Data Analysis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867939" y="4509121"/>
            <a:ext cx="24561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Simon Andrews</a:t>
            </a:r>
          </a:p>
          <a:p>
            <a:pPr algn="ctr"/>
            <a:r>
              <a:rPr lang="en-GB" dirty="0"/>
              <a:t>V2024-09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5A26-8388-4551-A8F7-BBD9D19B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Tandem Mass Spectrometry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80F79-6CC5-4F23-B3C5-8CC413E1BA90}"/>
              </a:ext>
            </a:extLst>
          </p:cNvPr>
          <p:cNvSpPr txBox="1"/>
          <p:nvPr/>
        </p:nvSpPr>
        <p:spPr>
          <a:xfrm>
            <a:off x="4528904" y="1417638"/>
            <a:ext cx="31341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SILAGV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SILAG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SILA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LAGVK</a:t>
            </a:r>
          </a:p>
          <a:p>
            <a:pPr algn="ctr"/>
            <a:r>
              <a:rPr lang="en-GB" sz="4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4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ILAGVK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F86B0-40E9-4FB2-9523-EE9DBDB13968}"/>
              </a:ext>
            </a:extLst>
          </p:cNvPr>
          <p:cNvSpPr txBox="1"/>
          <p:nvPr/>
        </p:nvSpPr>
        <p:spPr>
          <a:xfrm>
            <a:off x="2636371" y="1417638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686Da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255C8-C701-402C-9131-28432171BFA4}"/>
              </a:ext>
            </a:extLst>
          </p:cNvPr>
          <p:cNvGrpSpPr/>
          <p:nvPr/>
        </p:nvGrpSpPr>
        <p:grpSpPr>
          <a:xfrm>
            <a:off x="2636371" y="2150352"/>
            <a:ext cx="6844005" cy="4433010"/>
            <a:chOff x="2636371" y="2150352"/>
            <a:chExt cx="6844005" cy="44330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C6CEF9-C408-4F2C-94C9-7F043041C0AA}"/>
                </a:ext>
              </a:extLst>
            </p:cNvPr>
            <p:cNvSpPr txBox="1"/>
            <p:nvPr/>
          </p:nvSpPr>
          <p:spPr>
            <a:xfrm>
              <a:off x="2636371" y="2150352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541Da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47B8BC-9C40-4D15-A6E1-CFA887F931FC}"/>
                </a:ext>
              </a:extLst>
            </p:cNvPr>
            <p:cNvSpPr txBox="1"/>
            <p:nvPr/>
          </p:nvSpPr>
          <p:spPr>
            <a:xfrm>
              <a:off x="2636371" y="2883066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442Da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6E4611-B1BE-411C-8505-65DF74124EEC}"/>
                </a:ext>
              </a:extLst>
            </p:cNvPr>
            <p:cNvSpPr txBox="1"/>
            <p:nvPr/>
          </p:nvSpPr>
          <p:spPr>
            <a:xfrm>
              <a:off x="2636371" y="3615780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385Da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425B14-EFF3-4DA2-9AED-640BBBB86B26}"/>
                </a:ext>
              </a:extLst>
            </p:cNvPr>
            <p:cNvSpPr txBox="1"/>
            <p:nvPr/>
          </p:nvSpPr>
          <p:spPr>
            <a:xfrm>
              <a:off x="2636371" y="4348494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314Da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2E1DF2-B51D-4570-859B-99332806D1A9}"/>
                </a:ext>
              </a:extLst>
            </p:cNvPr>
            <p:cNvSpPr txBox="1"/>
            <p:nvPr/>
          </p:nvSpPr>
          <p:spPr>
            <a:xfrm>
              <a:off x="2636371" y="5081208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201Da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D165AA-34F8-4C29-A18E-EFB4F600DABA}"/>
                </a:ext>
              </a:extLst>
            </p:cNvPr>
            <p:cNvSpPr txBox="1"/>
            <p:nvPr/>
          </p:nvSpPr>
          <p:spPr>
            <a:xfrm>
              <a:off x="2636371" y="5813921"/>
              <a:ext cx="13740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88Da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EBEFA0-2F44-42C8-A39E-5A6580C82902}"/>
                </a:ext>
              </a:extLst>
            </p:cNvPr>
            <p:cNvSpPr txBox="1"/>
            <p:nvPr/>
          </p:nvSpPr>
          <p:spPr>
            <a:xfrm>
              <a:off x="7820947" y="2150352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147Da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551B11-8A5A-42C0-B6F6-EB24E3EBEE27}"/>
                </a:ext>
              </a:extLst>
            </p:cNvPr>
            <p:cNvSpPr txBox="1"/>
            <p:nvPr/>
          </p:nvSpPr>
          <p:spPr>
            <a:xfrm>
              <a:off x="7820947" y="2883066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246Da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777979-3834-49DD-A544-A1940C11EAA3}"/>
                </a:ext>
              </a:extLst>
            </p:cNvPr>
            <p:cNvSpPr txBox="1"/>
            <p:nvPr/>
          </p:nvSpPr>
          <p:spPr>
            <a:xfrm>
              <a:off x="7820947" y="3615780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303Da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A22D05-FCBF-4A10-86A8-BBE0BCBB3E4B}"/>
                </a:ext>
              </a:extLst>
            </p:cNvPr>
            <p:cNvSpPr txBox="1"/>
            <p:nvPr/>
          </p:nvSpPr>
          <p:spPr>
            <a:xfrm>
              <a:off x="7820947" y="4348494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374Da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0393CA-2F30-4046-9887-F42F639DBB3A}"/>
                </a:ext>
              </a:extLst>
            </p:cNvPr>
            <p:cNvSpPr txBox="1"/>
            <p:nvPr/>
          </p:nvSpPr>
          <p:spPr>
            <a:xfrm>
              <a:off x="7820947" y="5081208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487Da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74CE9A-5372-4FFB-801A-09DC2678A973}"/>
                </a:ext>
              </a:extLst>
            </p:cNvPr>
            <p:cNvSpPr txBox="1"/>
            <p:nvPr/>
          </p:nvSpPr>
          <p:spPr>
            <a:xfrm>
              <a:off x="7820947" y="5813921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600Da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1677C7-07F3-449C-8012-5D69FFE714A7}"/>
              </a:ext>
            </a:extLst>
          </p:cNvPr>
          <p:cNvSpPr txBox="1"/>
          <p:nvPr/>
        </p:nvSpPr>
        <p:spPr>
          <a:xfrm>
            <a:off x="4730330" y="1412776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SILAGVK</a:t>
            </a:r>
          </a:p>
        </p:txBody>
      </p:sp>
    </p:spTree>
    <p:extLst>
      <p:ext uri="{BB962C8B-B14F-4D97-AF65-F5344CB8AC3E}">
        <p14:creationId xmlns:p14="http://schemas.microsoft.com/office/powerpoint/2010/main" val="8562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99B1-CD35-4643-AB7F-7D275F48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 MS2 Spectra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EF397-7152-4568-AE38-5086EF8B1B01}"/>
              </a:ext>
            </a:extLst>
          </p:cNvPr>
          <p:cNvSpPr/>
          <p:nvPr/>
        </p:nvSpPr>
        <p:spPr>
          <a:xfrm>
            <a:off x="8924118" y="6487416"/>
            <a:ext cx="326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https://iomics.ugent.be/ms2pip/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622C4-AF55-48A9-ADAE-1775D830E9F8}"/>
              </a:ext>
            </a:extLst>
          </p:cNvPr>
          <p:cNvGrpSpPr/>
          <p:nvPr/>
        </p:nvGrpSpPr>
        <p:grpSpPr>
          <a:xfrm>
            <a:off x="1725922" y="3377339"/>
            <a:ext cx="7066565" cy="1929299"/>
            <a:chOff x="1725922" y="3377339"/>
            <a:chExt cx="7066565" cy="19292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3CB476-8BCD-4E7C-860D-D9CDE78A42AD}"/>
                </a:ext>
              </a:extLst>
            </p:cNvPr>
            <p:cNvSpPr txBox="1"/>
            <p:nvPr/>
          </p:nvSpPr>
          <p:spPr>
            <a:xfrm>
              <a:off x="1725922" y="3818768"/>
              <a:ext cx="1582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Observed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DC20DE-22A3-431D-A9BF-4A07E304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3377339"/>
              <a:ext cx="5000743" cy="192929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2829C3-E540-4C80-B192-E9E1B8EE56B5}"/>
              </a:ext>
            </a:extLst>
          </p:cNvPr>
          <p:cNvGrpSpPr/>
          <p:nvPr/>
        </p:nvGrpSpPr>
        <p:grpSpPr>
          <a:xfrm>
            <a:off x="1506650" y="1404896"/>
            <a:ext cx="7613686" cy="2006058"/>
            <a:chOff x="1506650" y="1404896"/>
            <a:chExt cx="7613686" cy="20060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45DE06-5BD9-4ED6-B694-20871BBB7470}"/>
                </a:ext>
              </a:extLst>
            </p:cNvPr>
            <p:cNvSpPr txBox="1"/>
            <p:nvPr/>
          </p:nvSpPr>
          <p:spPr>
            <a:xfrm>
              <a:off x="1506650" y="1871246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Theoretical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5F7675-020F-44C2-BD72-20474FC8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1744" y="1404896"/>
              <a:ext cx="5328592" cy="200605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E8FAAD-D49F-4FB7-8A9B-1CFC2FC53578}"/>
              </a:ext>
            </a:extLst>
          </p:cNvPr>
          <p:cNvSpPr txBox="1"/>
          <p:nvPr/>
        </p:nvSpPr>
        <p:spPr>
          <a:xfrm>
            <a:off x="1652316" y="5449312"/>
            <a:ext cx="9607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Searches are not performed by inferring sequence from spectra, but by scoring matches to predicted spectra</a:t>
            </a:r>
          </a:p>
        </p:txBody>
      </p:sp>
    </p:spTree>
    <p:extLst>
      <p:ext uri="{BB962C8B-B14F-4D97-AF65-F5344CB8AC3E}">
        <p14:creationId xmlns:p14="http://schemas.microsoft.com/office/powerpoint/2010/main" val="12181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008D-3459-440D-854C-DAFE1C19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Modifications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52AB5-7E88-454A-B7EF-BC12292A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Acetylation</a:t>
            </a:r>
          </a:p>
          <a:p>
            <a:r>
              <a:rPr lang="en-GB" dirty="0"/>
              <a:t>Formylation</a:t>
            </a:r>
          </a:p>
          <a:p>
            <a:r>
              <a:rPr lang="en-GB" dirty="0"/>
              <a:t>Met Oxidation</a:t>
            </a:r>
          </a:p>
          <a:p>
            <a:r>
              <a:rPr lang="en-GB" dirty="0"/>
              <a:t>Phosphorylation</a:t>
            </a:r>
          </a:p>
          <a:p>
            <a:r>
              <a:rPr lang="en-GB" dirty="0"/>
              <a:t>Ubiquitination</a:t>
            </a:r>
          </a:p>
          <a:p>
            <a:r>
              <a:rPr lang="en-GB" dirty="0"/>
              <a:t>Glycosylation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407F6-C8B6-4E1A-BB9E-6572035B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600201"/>
            <a:ext cx="57435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2567-4F25-46B7-B5CF-B47F1F16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bottom up proteomics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A2CC5B-A3CA-4BF6-96C4-704151BA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7" y="2924943"/>
            <a:ext cx="5256583" cy="35234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Too many peaks for MS2</a:t>
            </a:r>
          </a:p>
          <a:p>
            <a:pPr lvl="1"/>
            <a:r>
              <a:rPr lang="en-GB" dirty="0"/>
              <a:t>More LC Separation 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sz="2000" dirty="0"/>
              <a:t>(longer run time)</a:t>
            </a:r>
          </a:p>
          <a:p>
            <a:pPr lvl="1"/>
            <a:r>
              <a:rPr lang="en-GB" dirty="0"/>
              <a:t>Select some peaks 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sz="2000" dirty="0"/>
              <a:t>(ignore others)</a:t>
            </a:r>
          </a:p>
          <a:p>
            <a:pPr lvl="1"/>
            <a:r>
              <a:rPr lang="en-GB" dirty="0"/>
              <a:t>Mix peaks for MS2</a:t>
            </a:r>
          </a:p>
          <a:p>
            <a:pPr marL="457200" lvl="1" indent="0">
              <a:buNone/>
            </a:pPr>
            <a:r>
              <a:rPr lang="en-GB" dirty="0"/>
              <a:t>   </a:t>
            </a:r>
            <a:r>
              <a:rPr lang="en-GB" sz="2000" dirty="0"/>
              <a:t>(messy data)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D0C36A-BBC4-41CC-ABE4-1220597F4720}"/>
              </a:ext>
            </a:extLst>
          </p:cNvPr>
          <p:cNvGrpSpPr/>
          <p:nvPr/>
        </p:nvGrpSpPr>
        <p:grpSpPr>
          <a:xfrm>
            <a:off x="407368" y="1700808"/>
            <a:ext cx="11377264" cy="720080"/>
            <a:chOff x="205136" y="2996952"/>
            <a:chExt cx="11377264" cy="7200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932A3F-8437-4FCA-99CD-09023258CE92}"/>
                </a:ext>
              </a:extLst>
            </p:cNvPr>
            <p:cNvSpPr/>
            <p:nvPr/>
          </p:nvSpPr>
          <p:spPr>
            <a:xfrm>
              <a:off x="2941440" y="2996952"/>
              <a:ext cx="3168352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LC Column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8ECD13-EF9A-4A29-896C-62ED25159596}"/>
                </a:ext>
              </a:extLst>
            </p:cNvPr>
            <p:cNvSpPr/>
            <p:nvPr/>
          </p:nvSpPr>
          <p:spPr>
            <a:xfrm>
              <a:off x="6973888" y="2996952"/>
              <a:ext cx="1872208" cy="72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MS1 Peptide Spectrum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0C31C2-30B3-484D-8F0A-CB41C71A9321}"/>
                </a:ext>
              </a:extLst>
            </p:cNvPr>
            <p:cNvSpPr/>
            <p:nvPr/>
          </p:nvSpPr>
          <p:spPr>
            <a:xfrm>
              <a:off x="9710192" y="2996952"/>
              <a:ext cx="1872208" cy="72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MS2 Fragment Spectra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C44EF-BDB8-42B2-BCF6-B3241A87384A}"/>
                </a:ext>
              </a:extLst>
            </p:cNvPr>
            <p:cNvSpPr/>
            <p:nvPr/>
          </p:nvSpPr>
          <p:spPr>
            <a:xfrm>
              <a:off x="205136" y="2996952"/>
              <a:ext cx="1872208" cy="7200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Peptide Mix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8E8DF4-8F97-4A1D-9DC4-8F2592FEA9F4}"/>
                </a:ext>
              </a:extLst>
            </p:cNvPr>
            <p:cNvCxnSpPr>
              <a:stCxn id="10" idx="3"/>
              <a:endCxn id="4" idx="1"/>
            </p:cNvCxnSpPr>
            <p:nvPr/>
          </p:nvCxnSpPr>
          <p:spPr>
            <a:xfrm>
              <a:off x="2077344" y="3356992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A604EA2-98D2-4824-9250-79EEA58C315B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6109792" y="3356992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224460-629C-4310-81A3-809177881EC8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8846096" y="3356992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E7F1D6-062C-4B7A-B5C2-EBAA46E6B526}"/>
              </a:ext>
            </a:extLst>
          </p:cNvPr>
          <p:cNvGrpSpPr/>
          <p:nvPr/>
        </p:nvGrpSpPr>
        <p:grpSpPr>
          <a:xfrm>
            <a:off x="5850557" y="2420888"/>
            <a:ext cx="5934075" cy="4027537"/>
            <a:chOff x="5850557" y="2420888"/>
            <a:chExt cx="5934075" cy="402753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B92985A-EC50-4768-923F-0B791084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0557" y="3429000"/>
              <a:ext cx="5934075" cy="30194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6CE4E1-FF6A-46E1-BA02-860399067B8D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8112224" y="242088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6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A041E7-8724-4923-81AF-F049E1773CEA}"/>
              </a:ext>
            </a:extLst>
          </p:cNvPr>
          <p:cNvSpPr/>
          <p:nvPr/>
        </p:nvSpPr>
        <p:spPr>
          <a:xfrm>
            <a:off x="555132" y="4437112"/>
            <a:ext cx="5386916" cy="1556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5EE43-6EF3-4E60-9EED-4392F77F2C6C}"/>
              </a:ext>
            </a:extLst>
          </p:cNvPr>
          <p:cNvSpPr/>
          <p:nvPr/>
        </p:nvSpPr>
        <p:spPr>
          <a:xfrm>
            <a:off x="555132" y="3542219"/>
            <a:ext cx="538691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30765-9CDA-4583-B66E-6580D0D4AC33}"/>
              </a:ext>
            </a:extLst>
          </p:cNvPr>
          <p:cNvSpPr/>
          <p:nvPr/>
        </p:nvSpPr>
        <p:spPr>
          <a:xfrm>
            <a:off x="6193368" y="4850889"/>
            <a:ext cx="5464180" cy="885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751A2-7A61-4748-87EF-2D3CB3AF47D0}"/>
              </a:ext>
            </a:extLst>
          </p:cNvPr>
          <p:cNvSpPr/>
          <p:nvPr/>
        </p:nvSpPr>
        <p:spPr>
          <a:xfrm>
            <a:off x="6193368" y="3558153"/>
            <a:ext cx="5464180" cy="771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158D0-7332-4F23-A668-90F539A1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DDA vs 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DC05E-93DC-46B8-9C9F-6AAA3D88E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Dependent Acquisition (DDA)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0F516-518B-45AB-8123-421BD65D84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Pick the strongest peaks from MS1</a:t>
            </a:r>
          </a:p>
          <a:p>
            <a:r>
              <a:rPr lang="en-GB" dirty="0"/>
              <a:t>Pass them individually to MS2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Clean MS2 spectra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Smaller peaks missed – lower coverage</a:t>
            </a:r>
          </a:p>
          <a:p>
            <a:r>
              <a:rPr lang="en-GB" dirty="0">
                <a:solidFill>
                  <a:schemeClr val="bg1"/>
                </a:solidFill>
              </a:rPr>
              <a:t>Different peaks picked in each run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Missing values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Noise	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BCC3BF-F61E-4739-9263-6EB2DD904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Data Independent Acquisition (DIA)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7C8C40-A2B9-4BBB-8B3E-01C436963E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Pick all peaks from MS1 (MZ range)</a:t>
            </a:r>
          </a:p>
          <a:p>
            <a:r>
              <a:rPr lang="en-GB" dirty="0"/>
              <a:t>Pass them simultaneously to MS2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Mixed MS2 spectra</a:t>
            </a:r>
          </a:p>
          <a:p>
            <a:r>
              <a:rPr lang="en-GB" dirty="0">
                <a:solidFill>
                  <a:schemeClr val="bg1"/>
                </a:solidFill>
              </a:rPr>
              <a:t>More difficult spectrum matching</a:t>
            </a:r>
          </a:p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Higher coverage</a:t>
            </a:r>
          </a:p>
          <a:p>
            <a:r>
              <a:rPr lang="en-GB" dirty="0">
                <a:solidFill>
                  <a:schemeClr val="bg1"/>
                </a:solidFill>
              </a:rPr>
              <a:t>More complete coverage</a:t>
            </a:r>
          </a:p>
        </p:txBody>
      </p:sp>
    </p:spTree>
    <p:extLst>
      <p:ext uri="{BB962C8B-B14F-4D97-AF65-F5344CB8AC3E}">
        <p14:creationId xmlns:p14="http://schemas.microsoft.com/office/powerpoint/2010/main" val="1573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7F67-007B-4359-A451-2DC5D092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 vs DDA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C395-B2D0-479F-B62C-EAEC8287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28800"/>
            <a:ext cx="4392488" cy="22350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6FC55D9-A20B-45F8-ABE9-45ABEC51813C}"/>
              </a:ext>
            </a:extLst>
          </p:cNvPr>
          <p:cNvGrpSpPr/>
          <p:nvPr/>
        </p:nvGrpSpPr>
        <p:grpSpPr>
          <a:xfrm>
            <a:off x="425679" y="1727702"/>
            <a:ext cx="2966120" cy="3501498"/>
            <a:chOff x="425679" y="1727702"/>
            <a:chExt cx="2966120" cy="35014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37EEA-23AA-42CD-BCB6-DED1C382C85F}"/>
                </a:ext>
              </a:extLst>
            </p:cNvPr>
            <p:cNvGrpSpPr/>
            <p:nvPr/>
          </p:nvGrpSpPr>
          <p:grpSpPr>
            <a:xfrm>
              <a:off x="425679" y="4293096"/>
              <a:ext cx="2966120" cy="936104"/>
              <a:chOff x="425679" y="4293096"/>
              <a:chExt cx="2966120" cy="93610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4B4251-4BF8-4B11-8BDB-0296F1E4B297}"/>
                  </a:ext>
                </a:extLst>
              </p:cNvPr>
              <p:cNvSpPr/>
              <p:nvPr/>
            </p:nvSpPr>
            <p:spPr>
              <a:xfrm>
                <a:off x="425679" y="4293096"/>
                <a:ext cx="2966120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ED3D8C8-0F7E-4CEB-A950-077ECA90E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424" y="4833156"/>
                <a:ext cx="0" cy="3960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888836A-A258-47D9-94E6-8B762A03B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7488" y="4437112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B4FB51-87D3-4B1C-A155-A19E06B469A8}"/>
                  </a:ext>
                </a:extLst>
              </p:cNvPr>
              <p:cNvCxnSpPr/>
              <p:nvPr/>
            </p:nvCxnSpPr>
            <p:spPr>
              <a:xfrm>
                <a:off x="2603612" y="4761148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9C3BA5-C726-4839-B5F1-64F7260F3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5560" y="4995174"/>
                <a:ext cx="0" cy="23402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2BCFF01-D216-4C37-8D88-BA255ED549D9}"/>
                </a:ext>
              </a:extLst>
            </p:cNvPr>
            <p:cNvGrpSpPr/>
            <p:nvPr/>
          </p:nvGrpSpPr>
          <p:grpSpPr>
            <a:xfrm>
              <a:off x="1172562" y="1727702"/>
              <a:ext cx="736177" cy="2565394"/>
              <a:chOff x="1172562" y="1727702"/>
              <a:chExt cx="736177" cy="256539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95F1856-3DDE-4A05-96D7-7BF632399CE6}"/>
                  </a:ext>
                </a:extLst>
              </p:cNvPr>
              <p:cNvSpPr/>
              <p:nvPr/>
            </p:nvSpPr>
            <p:spPr>
              <a:xfrm>
                <a:off x="1172562" y="1727702"/>
                <a:ext cx="689030" cy="36004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F2C4688-0768-4648-A0B8-FFDD1031B2D9}"/>
                  </a:ext>
                </a:extLst>
              </p:cNvPr>
              <p:cNvCxnSpPr>
                <a:endCxn id="10" idx="0"/>
              </p:cNvCxnSpPr>
              <p:nvPr/>
            </p:nvCxnSpPr>
            <p:spPr>
              <a:xfrm>
                <a:off x="1487488" y="2087742"/>
                <a:ext cx="421251" cy="2205354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E35BB2-1FFC-45D2-87BE-80B118E0BFC8}"/>
              </a:ext>
            </a:extLst>
          </p:cNvPr>
          <p:cNvGrpSpPr/>
          <p:nvPr/>
        </p:nvGrpSpPr>
        <p:grpSpPr>
          <a:xfrm>
            <a:off x="1816478" y="1956501"/>
            <a:ext cx="2966120" cy="4442829"/>
            <a:chOff x="1816478" y="1956501"/>
            <a:chExt cx="2966120" cy="444282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55BC342-1D7D-4FC6-AFCB-79B6F6790EED}"/>
                </a:ext>
              </a:extLst>
            </p:cNvPr>
            <p:cNvGrpSpPr/>
            <p:nvPr/>
          </p:nvGrpSpPr>
          <p:grpSpPr>
            <a:xfrm>
              <a:off x="1816478" y="5463226"/>
              <a:ext cx="2966120" cy="936104"/>
              <a:chOff x="1816478" y="5463226"/>
              <a:chExt cx="2966120" cy="936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A2218D-10D2-448A-A051-8519F7A8E60D}"/>
                  </a:ext>
                </a:extLst>
              </p:cNvPr>
              <p:cNvSpPr/>
              <p:nvPr/>
            </p:nvSpPr>
            <p:spPr>
              <a:xfrm>
                <a:off x="1816478" y="5463226"/>
                <a:ext cx="2966120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37C9488-8443-45F8-92E5-F3081E8C4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1624" y="5607242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A2C496B-84EB-4700-81AA-11088ED97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8287" y="5931278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405708-BCE0-4712-8548-7D61D8AB0D3D}"/>
                  </a:ext>
                </a:extLst>
              </p:cNvPr>
              <p:cNvCxnSpPr/>
              <p:nvPr/>
            </p:nvCxnSpPr>
            <p:spPr>
              <a:xfrm>
                <a:off x="4367808" y="5931278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4E5B3B-6B78-4523-B488-A25CABFB6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359" y="5733256"/>
                <a:ext cx="0" cy="6660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3C158A6-3673-49BD-9BAB-DFFDD4578722}"/>
                </a:ext>
              </a:extLst>
            </p:cNvPr>
            <p:cNvSpPr/>
            <p:nvPr/>
          </p:nvSpPr>
          <p:spPr>
            <a:xfrm>
              <a:off x="2144244" y="1956501"/>
              <a:ext cx="689030" cy="36004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B08CBB-BAA9-4D47-9812-FA4B6957F7D1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2459170" y="2316541"/>
              <a:ext cx="840368" cy="314668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4251CE6-D356-4681-BDDB-B3D142D96384}"/>
              </a:ext>
            </a:extLst>
          </p:cNvPr>
          <p:cNvSpPr txBox="1"/>
          <p:nvPr/>
        </p:nvSpPr>
        <p:spPr>
          <a:xfrm>
            <a:off x="425679" y="5658474"/>
            <a:ext cx="101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DDA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0CEEF4-3325-40A5-B118-3EC825DFB49E}"/>
              </a:ext>
            </a:extLst>
          </p:cNvPr>
          <p:cNvGrpSpPr/>
          <p:nvPr/>
        </p:nvGrpSpPr>
        <p:grpSpPr>
          <a:xfrm>
            <a:off x="680992" y="1844824"/>
            <a:ext cx="10945830" cy="1803824"/>
            <a:chOff x="680992" y="1844824"/>
            <a:chExt cx="10945830" cy="180382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31DB86F-03B7-4C9C-B629-0B1ADB9D5FB7}"/>
                </a:ext>
              </a:extLst>
            </p:cNvPr>
            <p:cNvGrpSpPr/>
            <p:nvPr/>
          </p:nvGrpSpPr>
          <p:grpSpPr>
            <a:xfrm>
              <a:off x="680992" y="1844824"/>
              <a:ext cx="10945830" cy="1803824"/>
              <a:chOff x="680992" y="1844824"/>
              <a:chExt cx="10945830" cy="180382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7C2A9A-6062-4B22-8436-69AEFFFCDE8B}"/>
                  </a:ext>
                </a:extLst>
              </p:cNvPr>
              <p:cNvSpPr/>
              <p:nvPr/>
            </p:nvSpPr>
            <p:spPr>
              <a:xfrm>
                <a:off x="680992" y="2022853"/>
                <a:ext cx="2359005" cy="151849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4D618CC-FF09-4043-938B-F1DD5923735C}"/>
                  </a:ext>
                </a:extLst>
              </p:cNvPr>
              <p:cNvGrpSpPr/>
              <p:nvPr/>
            </p:nvGrpSpPr>
            <p:grpSpPr>
              <a:xfrm>
                <a:off x="7392146" y="1844824"/>
                <a:ext cx="4234676" cy="1803824"/>
                <a:chOff x="6915680" y="4406848"/>
                <a:chExt cx="4234676" cy="180382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6DE0322-3AE8-433C-A779-F9333049FE2E}"/>
                    </a:ext>
                  </a:extLst>
                </p:cNvPr>
                <p:cNvSpPr/>
                <p:nvPr/>
              </p:nvSpPr>
              <p:spPr>
                <a:xfrm>
                  <a:off x="6915680" y="4406848"/>
                  <a:ext cx="4234676" cy="180382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709D31C-A01C-4339-8B93-3812062EC8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20136" y="4833156"/>
                  <a:ext cx="0" cy="13775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FDF4071-21BF-43AC-961C-56C34C95D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2144" y="5733256"/>
                  <a:ext cx="0" cy="4774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B5BF5FB-AB19-4C9C-9CFD-1D74BC6E6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292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04EC86B-457E-44DA-968B-20D2ABEAC4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05328" y="4761148"/>
                  <a:ext cx="0" cy="14495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77AA5AD-373B-48A0-8838-584B8ED7FD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57728" y="5971964"/>
                  <a:ext cx="0" cy="2387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D772C69-CD44-4E7E-AC61-82960DF9C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0128" y="5658474"/>
                  <a:ext cx="0" cy="5521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A1E6F0B-9A83-4BF1-85F2-5C82185CC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6252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C8366EB-CF94-4F1A-B274-DAEA39D1D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56240" y="5733256"/>
                  <a:ext cx="0" cy="47741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3B295D2C-1FD3-40D1-8F01-CE1ABC3D2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67328" y="5981639"/>
                  <a:ext cx="0" cy="2290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EAA7626A-7EF5-4B43-B48A-401D21874B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828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17C8936-FAC9-45F9-8AD6-2EFE27358E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128" y="4995174"/>
                  <a:ext cx="0" cy="12154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6A91D47-DE0A-4AB2-A206-001276290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24528" y="5814628"/>
                  <a:ext cx="0" cy="39604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C8C0F01-BF8E-4655-A4A1-E523D39D2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76928" y="5602923"/>
                  <a:ext cx="0" cy="60774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F022A5B-A582-446F-8D64-802AE5D38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9328" y="6066293"/>
                  <a:ext cx="0" cy="14437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BA6C2A1-6C6B-4382-AB16-CBB6FA97617F}"/>
                    </a:ext>
                  </a:extLst>
                </p:cNvPr>
                <p:cNvCxnSpPr/>
                <p:nvPr/>
              </p:nvCxnSpPr>
              <p:spPr>
                <a:xfrm>
                  <a:off x="9381728" y="5418584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BE8021D-5D62-4DCA-ABEA-73E0A98F0C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76928" y="5112187"/>
                  <a:ext cx="0" cy="109848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2D0C4D98-3563-4094-9BCA-D9DB9EE27E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96400" y="5308760"/>
                  <a:ext cx="0" cy="9019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E436191-F81D-4879-AFEB-A0EFE0E095C8}"/>
                    </a:ext>
                  </a:extLst>
                </p:cNvPr>
                <p:cNvCxnSpPr/>
                <p:nvPr/>
              </p:nvCxnSpPr>
              <p:spPr>
                <a:xfrm>
                  <a:off x="9781728" y="5418584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288C2B1A-7A48-426C-9426-7699BFD5AA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40416" y="4995174"/>
                  <a:ext cx="0" cy="12154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0537757-C0EF-4A19-BCB5-A2E7F1AC8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12424" y="5971964"/>
                  <a:ext cx="0" cy="2387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9464F7E-3BC2-4CA8-A22E-870359E76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38928" y="4995174"/>
                  <a:ext cx="0" cy="12154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597A619-BEAD-43BC-B794-E14D7089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1328" y="5229200"/>
                  <a:ext cx="0" cy="98147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32BD250-BB0B-4511-8333-F7F246163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43728" y="5658474"/>
                  <a:ext cx="0" cy="55219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9F37289-81B6-4EBF-9F52-457D58A59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96128" y="5906797"/>
                  <a:ext cx="0" cy="3038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E440E46-EE11-4BF8-B619-1138ECAF38B2}"/>
                    </a:ext>
                  </a:extLst>
                </p:cNvPr>
                <p:cNvCxnSpPr/>
                <p:nvPr/>
              </p:nvCxnSpPr>
              <p:spPr>
                <a:xfrm>
                  <a:off x="10848528" y="5418584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F9E3FCA-C22B-4FBA-A452-1E9435891CDB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V="1">
              <a:off x="3039997" y="2746736"/>
              <a:ext cx="4352149" cy="353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E61E2D2-1AF4-4470-B562-DB5157E0AA29}"/>
              </a:ext>
            </a:extLst>
          </p:cNvPr>
          <p:cNvSpPr txBox="1"/>
          <p:nvPr/>
        </p:nvSpPr>
        <p:spPr>
          <a:xfrm>
            <a:off x="9046845" y="3945348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DIA</a:t>
            </a:r>
          </a:p>
        </p:txBody>
      </p:sp>
    </p:spTree>
    <p:extLst>
      <p:ext uri="{BB962C8B-B14F-4D97-AF65-F5344CB8AC3E}">
        <p14:creationId xmlns:p14="http://schemas.microsoft.com/office/powerpoint/2010/main" val="20784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Identifying Proteins from spectra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2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F4C-C6E7-43AC-88C9-E695CA12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Searching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C02179-9079-47A0-8089-08EDBC5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4749388"/>
            <a:ext cx="7251512" cy="1833974"/>
          </a:xfrm>
        </p:spPr>
        <p:txBody>
          <a:bodyPr/>
          <a:lstStyle/>
          <a:p>
            <a:r>
              <a:rPr lang="en-GB" dirty="0"/>
              <a:t>Protein Identification (with confidence)</a:t>
            </a:r>
          </a:p>
          <a:p>
            <a:r>
              <a:rPr lang="en-GB" dirty="0"/>
              <a:t>Abundance Quantitation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Downstream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6C5281-F2FB-42E1-B1BC-D758FBEA06CD}"/>
              </a:ext>
            </a:extLst>
          </p:cNvPr>
          <p:cNvGrpSpPr/>
          <p:nvPr/>
        </p:nvGrpSpPr>
        <p:grpSpPr>
          <a:xfrm>
            <a:off x="0" y="1844824"/>
            <a:ext cx="11928399" cy="2428530"/>
            <a:chOff x="47328" y="2008582"/>
            <a:chExt cx="10329262" cy="21029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5C2A5B-4FBC-447C-AF76-F59BCD96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28" y="2072074"/>
              <a:ext cx="2337792" cy="17811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D7F21E-3254-4C69-A89C-CEF1F832F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352" y="2008582"/>
              <a:ext cx="1462692" cy="17755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4D767-8F95-411B-A326-71B6B74F5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3540" y="2054140"/>
              <a:ext cx="1543050" cy="2057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710785-3737-4EE2-9EEF-D83AA65E4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7564" y="2075100"/>
              <a:ext cx="1375456" cy="137158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4E3B28-CF32-4939-BBAC-8F0992479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713" r="13713"/>
            <a:stretch/>
          </p:blipFill>
          <p:spPr>
            <a:xfrm>
              <a:off x="2855640" y="2072074"/>
              <a:ext cx="1728192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60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2D966A-2CF8-4CCB-88A7-92FE2D5F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3629993" cy="1656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F8B2A-E52D-412B-9205-471EE68E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204864"/>
            <a:ext cx="10287000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F528F-9A82-477C-A91B-C3DFBB1A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797152"/>
            <a:ext cx="10287000" cy="20069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CB0619-8F25-4C0F-9E4E-F762F133168B}"/>
              </a:ext>
            </a:extLst>
          </p:cNvPr>
          <p:cNvSpPr/>
          <p:nvPr/>
        </p:nvSpPr>
        <p:spPr>
          <a:xfrm>
            <a:off x="5632108" y="260648"/>
            <a:ext cx="630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https://www.uniprot.org/proteomes</a:t>
            </a:r>
          </a:p>
        </p:txBody>
      </p:sp>
    </p:spTree>
    <p:extLst>
      <p:ext uri="{BB962C8B-B14F-4D97-AF65-F5344CB8AC3E}">
        <p14:creationId xmlns:p14="http://schemas.microsoft.com/office/powerpoint/2010/main" val="328803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25758-D56D-4743-B6A7-84D78283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406575"/>
            <a:ext cx="2813125" cy="1950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3232B-CC87-4919-862B-536F2785C154}"/>
              </a:ext>
            </a:extLst>
          </p:cNvPr>
          <p:cNvSpPr txBox="1"/>
          <p:nvPr/>
        </p:nvSpPr>
        <p:spPr>
          <a:xfrm>
            <a:off x="1028591" y="4213537"/>
            <a:ext cx="2146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Keratin</a:t>
            </a:r>
          </a:p>
          <a:p>
            <a:pPr algn="ctr"/>
            <a:r>
              <a:rPr lang="en-GB" sz="2400" dirty="0"/>
              <a:t>(human, sheep)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5E2D2D-181D-44B3-B835-9C22D9FBAEFE}"/>
              </a:ext>
            </a:extLst>
          </p:cNvPr>
          <p:cNvGrpSpPr/>
          <p:nvPr/>
        </p:nvGrpSpPr>
        <p:grpSpPr>
          <a:xfrm>
            <a:off x="4161265" y="2278634"/>
            <a:ext cx="3570337" cy="2903791"/>
            <a:chOff x="4461271" y="1368229"/>
            <a:chExt cx="3570337" cy="2903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2AA594-1D3C-413D-A6D5-38ED590E8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1058" y="1368229"/>
              <a:ext cx="1872208" cy="18300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61809D-080D-4AB7-BA91-4FC1FA9F5A1E}"/>
                </a:ext>
              </a:extLst>
            </p:cNvPr>
            <p:cNvSpPr txBox="1"/>
            <p:nvPr/>
          </p:nvSpPr>
          <p:spPr>
            <a:xfrm>
              <a:off x="4461271" y="3256357"/>
              <a:ext cx="35703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/>
                <a:t>Cow Proteins</a:t>
              </a:r>
            </a:p>
            <a:p>
              <a:pPr algn="ctr"/>
              <a:r>
                <a:rPr lang="en-GB" sz="2400" dirty="0"/>
                <a:t>(Cell Culture Medium, BSA)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96334B-3064-4061-B0B5-F609402841E8}"/>
              </a:ext>
            </a:extLst>
          </p:cNvPr>
          <p:cNvGrpSpPr/>
          <p:nvPr/>
        </p:nvGrpSpPr>
        <p:grpSpPr>
          <a:xfrm>
            <a:off x="8558226" y="2301753"/>
            <a:ext cx="2650342" cy="2857511"/>
            <a:chOff x="8400256" y="1443136"/>
            <a:chExt cx="2650342" cy="28575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D427DA-C9BE-4F66-9DAF-9BCE6EE1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256" y="1443136"/>
              <a:ext cx="2650342" cy="18458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CE8AF5-3BC7-4FB0-817E-3D9608EB7BB4}"/>
                </a:ext>
              </a:extLst>
            </p:cNvPr>
            <p:cNvSpPr txBox="1"/>
            <p:nvPr/>
          </p:nvSpPr>
          <p:spPr>
            <a:xfrm>
              <a:off x="9085410" y="3284984"/>
              <a:ext cx="15584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/>
                <a:t>Trypsin</a:t>
              </a:r>
            </a:p>
            <a:p>
              <a:pPr algn="ctr"/>
              <a:r>
                <a:rPr lang="en-GB" sz="2400" dirty="0"/>
                <a:t>(or Lys-C)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25363F-542A-4A93-B80E-3A1A2094F4F9}"/>
              </a:ext>
            </a:extLst>
          </p:cNvPr>
          <p:cNvSpPr txBox="1"/>
          <p:nvPr/>
        </p:nvSpPr>
        <p:spPr>
          <a:xfrm>
            <a:off x="1232032" y="5564350"/>
            <a:ext cx="942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Amylase (Saliva)   Rubber Proteins (gloves)   Weight Markers   Proteomics Standards   Pepsin   </a:t>
            </a:r>
            <a:r>
              <a:rPr lang="en-GB" sz="2400" dirty="0" err="1"/>
              <a:t>Caesein</a:t>
            </a:r>
            <a:r>
              <a:rPr lang="en-GB" sz="2400" dirty="0"/>
              <a:t>   FLAG/HA   Streptavidin</a:t>
            </a:r>
          </a:p>
          <a:p>
            <a:pPr algn="ctr"/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AD8E18-38B8-40C0-8F24-412D1AB4BF27}"/>
              </a:ext>
            </a:extLst>
          </p:cNvPr>
          <p:cNvGrpSpPr/>
          <p:nvPr/>
        </p:nvGrpSpPr>
        <p:grpSpPr>
          <a:xfrm>
            <a:off x="2101963" y="249618"/>
            <a:ext cx="7371937" cy="1349583"/>
            <a:chOff x="7059523" y="4673360"/>
            <a:chExt cx="4588927" cy="8400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4F3021-5F48-49AF-A1C5-2B04516575CF}"/>
                </a:ext>
              </a:extLst>
            </p:cNvPr>
            <p:cNvGrpSpPr/>
            <p:nvPr/>
          </p:nvGrpSpPr>
          <p:grpSpPr>
            <a:xfrm>
              <a:off x="7059523" y="4673360"/>
              <a:ext cx="4588927" cy="840096"/>
              <a:chOff x="7468018" y="4705295"/>
              <a:chExt cx="4588927" cy="84009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ECAF2A0-7521-482B-85CA-DB9D474C4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8018" y="4705295"/>
                <a:ext cx="1632191" cy="840096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269E52-BA17-4E9B-8A3F-E82E053B3D9C}"/>
                  </a:ext>
                </a:extLst>
              </p:cNvPr>
              <p:cNvSpPr/>
              <p:nvPr/>
            </p:nvSpPr>
            <p:spPr>
              <a:xfrm>
                <a:off x="8832304" y="4869160"/>
                <a:ext cx="3224641" cy="44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cRAP</a:t>
                </a:r>
                <a:r>
                  <a:rPr lang="en-GB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protein sequences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2B0AAC-DE93-4536-9FE7-DBD21F194179}"/>
                </a:ext>
              </a:extLst>
            </p:cNvPr>
            <p:cNvSpPr/>
            <p:nvPr/>
          </p:nvSpPr>
          <p:spPr>
            <a:xfrm>
              <a:off x="8180423" y="5256916"/>
              <a:ext cx="3306984" cy="249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</a:t>
              </a:r>
              <a:r>
                <a:rPr lang="en-GB" sz="2000" dirty="0"/>
                <a:t> </a:t>
              </a:r>
              <a:r>
                <a:rPr lang="en-GB" sz="2000" b="1" dirty="0"/>
                <a:t>c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ommon</a:t>
              </a:r>
              <a:r>
                <a:rPr lang="en-GB" sz="2000" dirty="0"/>
                <a:t> </a:t>
              </a:r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epository of </a:t>
              </a:r>
              <a:r>
                <a:rPr lang="en-GB" sz="2000" b="1" dirty="0"/>
                <a:t>A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dventitious</a:t>
              </a:r>
              <a:r>
                <a:rPr lang="en-GB" sz="2000" dirty="0"/>
                <a:t> </a:t>
              </a:r>
              <a:r>
                <a:rPr lang="en-GB" sz="2000" b="1" dirty="0"/>
                <a:t>P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roteins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FF4401-91F0-4E46-9A46-55A7BB4B22F7}"/>
              </a:ext>
            </a:extLst>
          </p:cNvPr>
          <p:cNvSpPr/>
          <p:nvPr/>
        </p:nvSpPr>
        <p:spPr>
          <a:xfrm>
            <a:off x="8976320" y="6474688"/>
            <a:ext cx="31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https://www.thegpm.org/crap/</a:t>
            </a:r>
          </a:p>
        </p:txBody>
      </p:sp>
    </p:spTree>
    <p:extLst>
      <p:ext uri="{BB962C8B-B14F-4D97-AF65-F5344CB8AC3E}">
        <p14:creationId xmlns:p14="http://schemas.microsoft.com/office/powerpoint/2010/main" val="9857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Principles of Mass Spectrometry</a:t>
            </a:r>
          </a:p>
          <a:p>
            <a:endParaRPr lang="en-GB" dirty="0"/>
          </a:p>
          <a:p>
            <a:r>
              <a:rPr lang="en-GB" dirty="0"/>
              <a:t>Types of Quantitative MS</a:t>
            </a:r>
          </a:p>
          <a:p>
            <a:endParaRPr lang="en-GB" dirty="0"/>
          </a:p>
          <a:p>
            <a:r>
              <a:rPr lang="en-GB" dirty="0"/>
              <a:t>Processing MS Data</a:t>
            </a:r>
          </a:p>
          <a:p>
            <a:pPr lvl="1"/>
            <a:r>
              <a:rPr lang="en-GB" dirty="0"/>
              <a:t>Running searches</a:t>
            </a:r>
          </a:p>
          <a:p>
            <a:pPr lvl="1"/>
            <a:r>
              <a:rPr lang="en-GB" dirty="0"/>
              <a:t>Evaluating Quality Control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Analysing MS Data</a:t>
            </a:r>
          </a:p>
          <a:p>
            <a:pPr lvl="1"/>
            <a:r>
              <a:rPr lang="en-GB" dirty="0" err="1"/>
              <a:t>MSstats</a:t>
            </a:r>
            <a:r>
              <a:rPr lang="en-GB" dirty="0"/>
              <a:t> Shiny</a:t>
            </a:r>
          </a:p>
          <a:p>
            <a:pPr lvl="1"/>
            <a:endParaRPr lang="en-GB" dirty="0"/>
          </a:p>
          <a:p>
            <a:pPr lvl="1"/>
            <a:r>
              <a:rPr lang="en-GB" dirty="0" err="1"/>
              <a:t>MSstats</a:t>
            </a:r>
            <a:r>
              <a:rPr lang="en-GB" dirty="0"/>
              <a:t> in R</a:t>
            </a:r>
          </a:p>
          <a:p>
            <a:pPr lvl="2"/>
            <a:r>
              <a:rPr lang="en-GB" dirty="0"/>
              <a:t>Data import</a:t>
            </a:r>
          </a:p>
          <a:p>
            <a:pPr lvl="2"/>
            <a:r>
              <a:rPr lang="en-GB" dirty="0"/>
              <a:t>Quantitation and normalisation</a:t>
            </a:r>
          </a:p>
          <a:p>
            <a:pPr lvl="2"/>
            <a:r>
              <a:rPr lang="en-GB" dirty="0"/>
              <a:t>Differential abundance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6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F4C-C6E7-43AC-88C9-E695CA12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Database Searching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C2A5B-4FBC-447C-AF76-F59BCD96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51690"/>
            <a:ext cx="1800200" cy="1371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7F21E-3254-4C69-A89C-CEF1F832F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0" y="1640586"/>
            <a:ext cx="1462692" cy="1775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4D767-8F95-411B-A326-71B6B74F5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1" y="4792306"/>
            <a:ext cx="154305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710785-3737-4EE2-9EEF-D83AA65E4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90" y="3415092"/>
            <a:ext cx="1375456" cy="137158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03518EA-0945-4446-96B9-157B4AE3B635}"/>
              </a:ext>
            </a:extLst>
          </p:cNvPr>
          <p:cNvGrpSpPr/>
          <p:nvPr/>
        </p:nvGrpSpPr>
        <p:grpSpPr>
          <a:xfrm>
            <a:off x="3408371" y="1492803"/>
            <a:ext cx="6214615" cy="1117024"/>
            <a:chOff x="3408371" y="1492803"/>
            <a:chExt cx="6214615" cy="11170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C66481-9EBA-4C8C-8343-4D5533547509}"/>
                </a:ext>
              </a:extLst>
            </p:cNvPr>
            <p:cNvSpPr txBox="1"/>
            <p:nvPr/>
          </p:nvSpPr>
          <p:spPr>
            <a:xfrm>
              <a:off x="3408371" y="1574262"/>
              <a:ext cx="3766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Take all proteins from your species of interest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2367FA-77E6-4284-9F2D-BBEE05781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714" y="1492803"/>
              <a:ext cx="2448272" cy="111702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D60B40-759A-4DE7-BC0E-D14DE114DBF5}"/>
              </a:ext>
            </a:extLst>
          </p:cNvPr>
          <p:cNvGrpSpPr/>
          <p:nvPr/>
        </p:nvGrpSpPr>
        <p:grpSpPr>
          <a:xfrm>
            <a:off x="3408371" y="2803024"/>
            <a:ext cx="2903653" cy="2372171"/>
            <a:chOff x="3408371" y="2803024"/>
            <a:chExt cx="2903653" cy="2372171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CAB871AE-B518-4A17-B1EC-5DAFFA9484A1}"/>
                </a:ext>
              </a:extLst>
            </p:cNvPr>
            <p:cNvSpPr/>
            <p:nvPr/>
          </p:nvSpPr>
          <p:spPr>
            <a:xfrm rot="5400000">
              <a:off x="3590948" y="3055052"/>
              <a:ext cx="122413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0EC601-07AD-4F09-BCF4-51C3E0352E99}"/>
                </a:ext>
              </a:extLst>
            </p:cNvPr>
            <p:cNvSpPr txBox="1"/>
            <p:nvPr/>
          </p:nvSpPr>
          <p:spPr>
            <a:xfrm>
              <a:off x="3408371" y="4221088"/>
              <a:ext cx="29036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Generate Peptide Spectral Library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34C859-158B-42FF-A878-9B1C460679F7}"/>
              </a:ext>
            </a:extLst>
          </p:cNvPr>
          <p:cNvGrpSpPr/>
          <p:nvPr/>
        </p:nvGrpSpPr>
        <p:grpSpPr>
          <a:xfrm>
            <a:off x="7143424" y="2724190"/>
            <a:ext cx="3561088" cy="1389444"/>
            <a:chOff x="7143424" y="2724190"/>
            <a:chExt cx="3561088" cy="138944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DD8208A-042A-4AC5-A93C-DADE41038E39}"/>
                </a:ext>
              </a:extLst>
            </p:cNvPr>
            <p:cNvSpPr/>
            <p:nvPr/>
          </p:nvSpPr>
          <p:spPr>
            <a:xfrm rot="2700000">
              <a:off x="6891396" y="2976218"/>
              <a:ext cx="122413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BBD66B-DE2C-4A4E-9871-825498E98AF1}"/>
                </a:ext>
              </a:extLst>
            </p:cNvPr>
            <p:cNvSpPr txBox="1"/>
            <p:nvPr/>
          </p:nvSpPr>
          <p:spPr>
            <a:xfrm>
              <a:off x="8256240" y="3159527"/>
              <a:ext cx="24482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Shuffle Peptide Sequences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CD6FF8-3176-4558-8DF3-F4F5A25E35F4}"/>
              </a:ext>
            </a:extLst>
          </p:cNvPr>
          <p:cNvGrpSpPr/>
          <p:nvPr/>
        </p:nvGrpSpPr>
        <p:grpSpPr>
          <a:xfrm>
            <a:off x="8325691" y="4248174"/>
            <a:ext cx="2903653" cy="2372171"/>
            <a:chOff x="8325691" y="4248174"/>
            <a:chExt cx="2903653" cy="2372171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FED237C-90BC-4352-B178-F9E15010DC01}"/>
                </a:ext>
              </a:extLst>
            </p:cNvPr>
            <p:cNvSpPr/>
            <p:nvPr/>
          </p:nvSpPr>
          <p:spPr>
            <a:xfrm rot="5400000">
              <a:off x="8508268" y="4500202"/>
              <a:ext cx="122413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FD1357-EE2D-4CE2-A27A-3D030266AE0C}"/>
                </a:ext>
              </a:extLst>
            </p:cNvPr>
            <p:cNvSpPr txBox="1"/>
            <p:nvPr/>
          </p:nvSpPr>
          <p:spPr>
            <a:xfrm>
              <a:off x="8325691" y="5666238"/>
              <a:ext cx="29036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Generate Peptide Spectral Library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34742-E582-4B7A-857E-DE3F6FA5275B}"/>
              </a:ext>
            </a:extLst>
          </p:cNvPr>
          <p:cNvSpPr/>
          <p:nvPr/>
        </p:nvSpPr>
        <p:spPr>
          <a:xfrm>
            <a:off x="3503712" y="5283738"/>
            <a:ext cx="4464496" cy="133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Search for peptide spectrum matches (PSMs)</a:t>
            </a:r>
          </a:p>
        </p:txBody>
      </p:sp>
    </p:spTree>
    <p:extLst>
      <p:ext uri="{BB962C8B-B14F-4D97-AF65-F5344CB8AC3E}">
        <p14:creationId xmlns:p14="http://schemas.microsoft.com/office/powerpoint/2010/main" val="6201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9BF-49A4-4052-9D71-3FBD515D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Protein Libraries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2B62F-D387-4860-A1E7-18B62313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40" y="1267649"/>
            <a:ext cx="2448272" cy="111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E7BC-5868-4B52-BEDF-6A60D177C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4192" y="1268462"/>
            <a:ext cx="2448272" cy="11170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D8EF80-EF80-4B6E-B013-CC2A73F36FC9}"/>
              </a:ext>
            </a:extLst>
          </p:cNvPr>
          <p:cNvGrpSpPr/>
          <p:nvPr/>
        </p:nvGrpSpPr>
        <p:grpSpPr>
          <a:xfrm>
            <a:off x="335360" y="2332815"/>
            <a:ext cx="5136232" cy="3402768"/>
            <a:chOff x="335360" y="2332815"/>
            <a:chExt cx="5136232" cy="34027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546261-3F86-4778-8006-D461040E5681}"/>
                </a:ext>
              </a:extLst>
            </p:cNvPr>
            <p:cNvSpPr/>
            <p:nvPr/>
          </p:nvSpPr>
          <p:spPr>
            <a:xfrm>
              <a:off x="335360" y="2780928"/>
              <a:ext cx="5136232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&gt;P05067 Amyloid-beta precursor protein</a:t>
              </a:r>
            </a:p>
            <a:p>
              <a:r>
                <a:rPr lang="en-GB" sz="1200" dirty="0">
                  <a:latin typeface="Consolas" panose="020B0609020204030204" pitchFamily="49" charset="0"/>
                </a:rPr>
                <a:t>MLPGLALLLLAAWTARALEVPTDGNAGLLAEPQIAMFCGRLNMHMNVQNGKWDSDPSGTKTCIDTKEGILQYCQEVYPELQITNVVEANQPVTIQNWCKRGRKQCKTHPHFVIPYRCLVGEFVSDALLVPDKCKFLHQERMDVCETHLHWHTVAKETCSEKSTNLHDYGMLLPCGIDKFRGVEFVCCPLAEESDNVDSADAEEDDSDVWWGGADTDYADGSEDKVVEVAEEEEVAEVEEEEADDDEDDEDGDEVEEEAEEPYEEATERTTSIATTTTTTTESVEEVVREVCSEQAETGPCRAMISRWYFDVTEGKCAPFFYGGCGGNRNNFDTEEYCMAVCGSAMSQSLLKTTQEPLARDPVKLPTTAASTPDAVDKYLETPGDENEHAHFQKAKERLEAKHRERMSQVMREWEEAERQAKNLPKADKKAVIQHFQEKVESLEQEAANERQQLVETHMARVEAMLNDRRRLALENYITALQAVPPRPRHVFNMLKKYVRAEQKDRQHTLKHFEHVRMVDPKKAAQIRSQVMTHLRVIYERMNQSLSLLYNVPAVAEEIQDEVDELLQKEQNYSDDVLANMISEPRISYGNDALMPSLTETKTTVELLPVNGEFSLDDLQPWHSFGADSVPANTENEVEPVDARPAADRGLTTRPGSGLTNIKTEEISEVKMDAEFRHDSGYEVHHQKLVFFAEDVGSNKGAIIGLMVGGVVIATVIVITLVMLKKKQYTSIHHGVVEVDAAVTPEERHLSKMQQNGYENPTYKFFEQMQ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67F5D9-1D9C-43CB-B313-BBA4EA9F0696}"/>
                </a:ext>
              </a:extLst>
            </p:cNvPr>
            <p:cNvSpPr txBox="1"/>
            <p:nvPr/>
          </p:nvSpPr>
          <p:spPr>
            <a:xfrm>
              <a:off x="2439823" y="2332815"/>
              <a:ext cx="927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REAL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59ED58-5B62-47AE-AA36-FD954C4DDA6F}"/>
              </a:ext>
            </a:extLst>
          </p:cNvPr>
          <p:cNvGrpSpPr/>
          <p:nvPr/>
        </p:nvGrpSpPr>
        <p:grpSpPr>
          <a:xfrm>
            <a:off x="6720410" y="2384365"/>
            <a:ext cx="5136232" cy="3628217"/>
            <a:chOff x="6720410" y="2384365"/>
            <a:chExt cx="5136232" cy="36282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409F4A-6EF2-43B5-8059-CAE15568C3FB}"/>
                </a:ext>
              </a:extLst>
            </p:cNvPr>
            <p:cNvSpPr/>
            <p:nvPr/>
          </p:nvSpPr>
          <p:spPr>
            <a:xfrm>
              <a:off x="6720410" y="2780928"/>
              <a:ext cx="5136232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&gt;P05067_REV</a:t>
              </a:r>
            </a:p>
            <a:p>
              <a:r>
                <a:rPr lang="en-GB" sz="1200" dirty="0">
                  <a:latin typeface="Consolas" panose="020B0609020204030204" pitchFamily="49" charset="0"/>
                </a:rPr>
                <a:t>NQMQEFFKYTPNEYGNQQMKSLHREEPTVAADVEVVGHHISTYQKKKLMVLTIVIVTAIVVGGVMLGIIAGKNSGVDEAFFVLKQHHVEYGSDHRFEADMKVESIEETKINTLGSGPRTTLGRDAAPRADVPEVENETNAPVSDAGFSHWPQLDDLSFEGNVPLLEVTTKTETLSPMLADNGYSIRPESIMNALVDDSYNQEKQLLEDVEDQIEEAVAPVNYLLSLSQNMREYIVRLHTMVQSRIQAAKKPDVMRVHEFHKLTHQRDKQEARVYKKLMNFVHRPRPPVAQLATIYNELALRRRDNLMAEVRAMHTEVLQQRENAAEQELSEVKEQFHQIVAKKDAKPLNKAQREAEEWERMVQSMRERHKAELREKAKQFHAHENEDGPTELYKDVADPTSAATTPLKVPDRALPEQTTKLLSQSMASGCVAMCYEETDFNNRNGGCGGYFFPACKGETVDFYWRSIMARCPGTEAQESCVERVVEEVSETTTTTTTAISTTRETAEEYPEEAEEEVEDGDEDDEDDDAEEEEVEAVEEEEAVEVVKDESGDAYDTDAGGWWVDSDDEEADASDVNDSEEALPCCVFEVGRFKDIGCPLLMGYDHLNTSKESCTEKAVTHWHLHTECVDMREQHLFKCKDPVLLADSVFEGVLCRYPIVFHPHTKCQKRGRKCWNQITVPQNAEVVNTIQLEPYVEQCYQLIGEKTDICTKTGSPDSDWKGNQVNMHMNLRGCFMAIQPEALLGANGDTPVELARATWAALLLLALGPLM</a:t>
              </a:r>
            </a:p>
            <a:p>
              <a:endParaRPr lang="en-GB" dirty="0">
                <a:latin typeface="Consolas" panose="020B06090202040302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0E1223-E16E-434D-9248-E3C64893C983}"/>
                </a:ext>
              </a:extLst>
            </p:cNvPr>
            <p:cNvSpPr txBox="1"/>
            <p:nvPr/>
          </p:nvSpPr>
          <p:spPr>
            <a:xfrm>
              <a:off x="8696088" y="2384365"/>
              <a:ext cx="1184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DECOY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263B27-2CF2-477E-8E86-C0B57ECC7F34}"/>
              </a:ext>
            </a:extLst>
          </p:cNvPr>
          <p:cNvSpPr txBox="1"/>
          <p:nvPr/>
        </p:nvSpPr>
        <p:spPr>
          <a:xfrm>
            <a:off x="2914281" y="6146414"/>
            <a:ext cx="637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Decoy libraries can be reversed or shuffled</a:t>
            </a:r>
          </a:p>
        </p:txBody>
      </p:sp>
    </p:spTree>
    <p:extLst>
      <p:ext uri="{BB962C8B-B14F-4D97-AF65-F5344CB8AC3E}">
        <p14:creationId xmlns:p14="http://schemas.microsoft.com/office/powerpoint/2010/main" val="42620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FA04-8A24-4A29-9928-0C398242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 Spectrum 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79119-7756-4036-905B-6AD8D2D3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75" y="2008017"/>
            <a:ext cx="4392488" cy="2235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F5DC267-2867-4EA4-8D1E-1CD35AACB723}"/>
              </a:ext>
            </a:extLst>
          </p:cNvPr>
          <p:cNvSpPr/>
          <p:nvPr/>
        </p:nvSpPr>
        <p:spPr>
          <a:xfrm>
            <a:off x="2152809" y="2338914"/>
            <a:ext cx="68903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48BEDE-0A89-4409-9380-60FD3032A4BC}"/>
              </a:ext>
            </a:extLst>
          </p:cNvPr>
          <p:cNvSpPr txBox="1"/>
          <p:nvPr/>
        </p:nvSpPr>
        <p:spPr>
          <a:xfrm>
            <a:off x="3199652" y="1674569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MS1 Base Peak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340744-D400-40D1-A03B-D74100FF44DB}"/>
              </a:ext>
            </a:extLst>
          </p:cNvPr>
          <p:cNvGrpSpPr/>
          <p:nvPr/>
        </p:nvGrpSpPr>
        <p:grpSpPr>
          <a:xfrm>
            <a:off x="1127448" y="2698954"/>
            <a:ext cx="3734609" cy="3732715"/>
            <a:chOff x="1127448" y="2698954"/>
            <a:chExt cx="3734609" cy="3732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70A971-8CDA-473F-9D79-B79EE3272D4E}"/>
                </a:ext>
              </a:extLst>
            </p:cNvPr>
            <p:cNvCxnSpPr>
              <a:cxnSpLocks/>
              <a:stCxn id="7" idx="4"/>
              <a:endCxn id="9" idx="0"/>
            </p:cNvCxnSpPr>
            <p:nvPr/>
          </p:nvCxnSpPr>
          <p:spPr>
            <a:xfrm>
              <a:off x="2497324" y="2698954"/>
              <a:ext cx="461982" cy="279661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96D059-29D6-4F9F-8572-DBC225A5447F}"/>
                </a:ext>
              </a:extLst>
            </p:cNvPr>
            <p:cNvGrpSpPr/>
            <p:nvPr/>
          </p:nvGrpSpPr>
          <p:grpSpPr>
            <a:xfrm>
              <a:off x="1127448" y="5495565"/>
              <a:ext cx="3663715" cy="936104"/>
              <a:chOff x="1127448" y="5495565"/>
              <a:chExt cx="3663715" cy="9361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D6BB6F-B2A1-4773-A43A-5D7FADD39090}"/>
                  </a:ext>
                </a:extLst>
              </p:cNvPr>
              <p:cNvSpPr/>
              <p:nvPr/>
            </p:nvSpPr>
            <p:spPr>
              <a:xfrm>
                <a:off x="1127448" y="5495565"/>
                <a:ext cx="3663715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0AF188F-579A-4EE3-A6BF-1A68FA692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0189" y="5639581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450EA04-CDBE-43DC-BF3F-BC55298CF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6852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B159FA-F2CD-4C4C-876A-5135E5F6C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6373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B3BD97-221F-424B-8817-1F6A72C63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4924" y="5765595"/>
                <a:ext cx="0" cy="6660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72E1BD-E8A2-4AC1-82B9-B09636401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6849" y="5639581"/>
                <a:ext cx="0" cy="7920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BDB1A00-882A-42F1-AF24-CD40760CAB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512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A9527FE-4EF9-4E31-91D5-CDAF14C8D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3033" y="5963617"/>
                <a:ext cx="0" cy="4680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0EDE11-E426-48F6-956F-B154543D9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5765595"/>
                <a:ext cx="0" cy="6660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30F2C8-AFB1-49DC-8283-6D82809BCB64}"/>
                </a:ext>
              </a:extLst>
            </p:cNvPr>
            <p:cNvSpPr txBox="1"/>
            <p:nvPr/>
          </p:nvSpPr>
          <p:spPr>
            <a:xfrm>
              <a:off x="3217504" y="5126233"/>
              <a:ext cx="164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MS2 Fragments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E99363-EB21-40D5-926D-D2126915A765}"/>
              </a:ext>
            </a:extLst>
          </p:cNvPr>
          <p:cNvGrpSpPr/>
          <p:nvPr/>
        </p:nvGrpSpPr>
        <p:grpSpPr>
          <a:xfrm>
            <a:off x="5807968" y="1859235"/>
            <a:ext cx="6096000" cy="3913329"/>
            <a:chOff x="5807968" y="1859235"/>
            <a:chExt cx="6096000" cy="39133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F00E1B-5167-4DD4-A26F-AEFB847A0543}"/>
                </a:ext>
              </a:extLst>
            </p:cNvPr>
            <p:cNvSpPr/>
            <p:nvPr/>
          </p:nvSpPr>
          <p:spPr>
            <a:xfrm>
              <a:off x="5807968" y="2765711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&gt;P05067</a:t>
              </a:r>
            </a:p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MLPGLALLLLAAWTARALEVPTDGNAGLLAEPQIAMFCGRLNMHMNVQNGKWDSDP</a:t>
              </a:r>
              <a:r>
                <a:rPr lang="en-GB" b="1" dirty="0">
                  <a:latin typeface="Consolas" panose="020B0609020204030204" pitchFamily="49" charset="0"/>
                </a:rPr>
                <a:t>SGTKTCIDTKEGIL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QYCQEVYPELQITNVVEANQPVTIQNWCKRGRKQCKTHPHFVIPYRCLVGEFVSDALLVPDKCKFLHQERMDVCETHLHW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2E2A29-34CC-41AD-BCF0-1CD373D0EE42}"/>
                </a:ext>
              </a:extLst>
            </p:cNvPr>
            <p:cNvSpPr/>
            <p:nvPr/>
          </p:nvSpPr>
          <p:spPr>
            <a:xfrm>
              <a:off x="5807968" y="4295236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&gt;P90210</a:t>
              </a:r>
            </a:p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MAVCGSAMSQSLLKTTQEPLARDPVKLPTTAASTPDAVDKYLETPGDENEHAHFQKAKERLEAKHRERMSQVMREWEEAERQAKNLPKADKKAVIQHFQEKVESLEQEAANERQQLVET</a:t>
              </a:r>
              <a:r>
                <a:rPr lang="en-GB" b="1" dirty="0">
                  <a:latin typeface="Consolas" panose="020B0609020204030204" pitchFamily="49" charset="0"/>
                </a:rPr>
                <a:t>HMARVEAMLNDRR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RLALENYITALQAVPPRPRHVFNMLKKYVRAEQKDRQHTLKHFEH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2A8D00-A0E4-4331-A4CE-E786DC8ECA37}"/>
                </a:ext>
              </a:extLst>
            </p:cNvPr>
            <p:cNvSpPr txBox="1"/>
            <p:nvPr/>
          </p:nvSpPr>
          <p:spPr>
            <a:xfrm>
              <a:off x="6731700" y="1859235"/>
              <a:ext cx="4248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Find peptides with masses close </a:t>
              </a:r>
            </a:p>
            <a:p>
              <a:pPr algn="ctr"/>
              <a:r>
                <a:rPr lang="en-GB" sz="2400" dirty="0"/>
                <a:t>to the parent peak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0EAFD5-EBCC-4E5D-9DCC-79792172DBB0}"/>
              </a:ext>
            </a:extLst>
          </p:cNvPr>
          <p:cNvSpPr txBox="1"/>
          <p:nvPr/>
        </p:nvSpPr>
        <p:spPr>
          <a:xfrm>
            <a:off x="7651117" y="6191004"/>
            <a:ext cx="240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Hundreds of candidates</a:t>
            </a:r>
          </a:p>
        </p:txBody>
      </p:sp>
    </p:spTree>
    <p:extLst>
      <p:ext uri="{BB962C8B-B14F-4D97-AF65-F5344CB8AC3E}">
        <p14:creationId xmlns:p14="http://schemas.microsoft.com/office/powerpoint/2010/main" val="26656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3331-3998-4E2E-88F0-A1C4D14E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Scoring a PSM match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3B56A-0A1C-47D4-8624-335FCBF8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551248"/>
            <a:ext cx="5583768" cy="639762"/>
          </a:xfrm>
        </p:spPr>
        <p:txBody>
          <a:bodyPr>
            <a:normAutofit/>
          </a:bodyPr>
          <a:lstStyle/>
          <a:p>
            <a:r>
              <a:rPr lang="en-GB" dirty="0"/>
              <a:t>Count Overlaps (Andromeda - MQ)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D84AAF-38D6-4DC6-9677-81DF501AD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1551248"/>
            <a:ext cx="5389033" cy="639762"/>
          </a:xfrm>
        </p:spPr>
        <p:txBody>
          <a:bodyPr>
            <a:normAutofit/>
          </a:bodyPr>
          <a:lstStyle/>
          <a:p>
            <a:r>
              <a:rPr lang="en-GB" dirty="0"/>
              <a:t>Correlate intensities (Perseus – PD)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A986F1-0FCF-4636-BBC0-18CA0058ADC9}"/>
              </a:ext>
            </a:extLst>
          </p:cNvPr>
          <p:cNvGrpSpPr/>
          <p:nvPr/>
        </p:nvGrpSpPr>
        <p:grpSpPr>
          <a:xfrm>
            <a:off x="699400" y="2204864"/>
            <a:ext cx="4112470" cy="4235698"/>
            <a:chOff x="699400" y="2204864"/>
            <a:chExt cx="4112470" cy="423569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61D0EEC-1923-4989-8787-7B26B712CFB2}"/>
                </a:ext>
              </a:extLst>
            </p:cNvPr>
            <p:cNvGrpSpPr/>
            <p:nvPr/>
          </p:nvGrpSpPr>
          <p:grpSpPr>
            <a:xfrm>
              <a:off x="982117" y="2204864"/>
              <a:ext cx="3747046" cy="976754"/>
              <a:chOff x="1023782" y="2393706"/>
              <a:chExt cx="3747046" cy="9767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5BA3BD9-7BFA-4D26-A9C5-A36A58EE4096}"/>
                  </a:ext>
                </a:extLst>
              </p:cNvPr>
              <p:cNvGrpSpPr/>
              <p:nvPr/>
            </p:nvGrpSpPr>
            <p:grpSpPr>
              <a:xfrm>
                <a:off x="1023782" y="2434356"/>
                <a:ext cx="3663715" cy="936104"/>
                <a:chOff x="1127448" y="5495565"/>
                <a:chExt cx="3663715" cy="93610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9A963BB-FCF7-4C92-A22B-416846E92DA2}"/>
                    </a:ext>
                  </a:extLst>
                </p:cNvPr>
                <p:cNvSpPr/>
                <p:nvPr/>
              </p:nvSpPr>
              <p:spPr>
                <a:xfrm>
                  <a:off x="1127448" y="5495565"/>
                  <a:ext cx="3663715" cy="9361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AF80105-40EC-4942-9CD1-4461729CF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0189" y="5639581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AEBA914-7FD4-4DDA-93AD-314DCD618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6852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F757A3A8-4AB1-4634-B387-0DFDC5CF8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76373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FA3FD04-9611-4794-BE03-B1478D277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34924" y="5765595"/>
                  <a:ext cx="0" cy="66607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027F1C2-F71F-419F-8985-EDF309F64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36849" y="5639581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F1AC706-20AD-41AE-9B66-F1685C489D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03512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59DF09B-B819-44DD-B889-1997962A4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3033" y="5963617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E95206C-7370-4329-9D3D-E5BAA0147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1584" y="5765595"/>
                  <a:ext cx="0" cy="66607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1ADB4A-060C-4807-A1DF-873FF0D9AE85}"/>
                  </a:ext>
                </a:extLst>
              </p:cNvPr>
              <p:cNvSpPr txBox="1"/>
              <p:nvPr/>
            </p:nvSpPr>
            <p:spPr>
              <a:xfrm>
                <a:off x="3534336" y="2393706"/>
                <a:ext cx="1236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Theoretical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04D3DC7-7913-48F0-99B5-147D0BB5A516}"/>
                </a:ext>
              </a:extLst>
            </p:cNvPr>
            <p:cNvGrpSpPr/>
            <p:nvPr/>
          </p:nvGrpSpPr>
          <p:grpSpPr>
            <a:xfrm>
              <a:off x="996231" y="3284991"/>
              <a:ext cx="3727618" cy="966360"/>
              <a:chOff x="2855640" y="5334264"/>
              <a:chExt cx="3727618" cy="9663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6260786-4487-459B-AA3F-7DF4D56EBE6D}"/>
                  </a:ext>
                </a:extLst>
              </p:cNvPr>
              <p:cNvGrpSpPr/>
              <p:nvPr/>
            </p:nvGrpSpPr>
            <p:grpSpPr>
              <a:xfrm>
                <a:off x="2855640" y="5355214"/>
                <a:ext cx="3663715" cy="945410"/>
                <a:chOff x="2855640" y="5355214"/>
                <a:chExt cx="3663715" cy="94541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C5E4273-CEA2-48F0-B0F9-8FD7AD09EBF3}"/>
                    </a:ext>
                  </a:extLst>
                </p:cNvPr>
                <p:cNvSpPr/>
                <p:nvPr/>
              </p:nvSpPr>
              <p:spPr>
                <a:xfrm>
                  <a:off x="2855640" y="6057292"/>
                  <a:ext cx="3662825" cy="2300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1EE1AF8-8EDD-4870-8252-997EF9C715E2}"/>
                    </a:ext>
                  </a:extLst>
                </p:cNvPr>
                <p:cNvSpPr/>
                <p:nvPr/>
              </p:nvSpPr>
              <p:spPr>
                <a:xfrm>
                  <a:off x="2855640" y="5355214"/>
                  <a:ext cx="3663715" cy="936104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D125C5A-1525-4BB9-8C30-2AFEDC919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8381" y="5625244"/>
                  <a:ext cx="0" cy="6660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8EE7D35-4494-403F-8D4C-89D3B80BE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5044" y="6165304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2FAA187-3CF7-423D-B133-2A695ABC8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3116" y="5823266"/>
                  <a:ext cx="0" cy="4680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F4DD3C5-004D-4179-8649-A104D99E09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5041" y="5823266"/>
                  <a:ext cx="0" cy="46805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69ED4E9-BA4D-47B2-987F-6AB95FF4DA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1704" y="5733256"/>
                  <a:ext cx="0" cy="5580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30DE079-EE9B-4E22-8F39-B9DFDD846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1225" y="5625244"/>
                  <a:ext cx="0" cy="6660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2D6F273-48BD-4E91-9212-19734BF39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663712" y="6164265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CDBDC7-92F6-4F5B-9202-3ED4AD236B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0956" y="6165304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0F6038C-207D-4DD7-A7D3-3D93A26E08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59156" y="6165304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6850442-51CA-4A25-84C9-CD92C8A8B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26678" y="6174610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2DE733A-8559-4815-8C8E-503746AB3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92469" y="6174610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ABC4DE1-238F-40D3-895D-6D6798E81A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70429" y="6161362"/>
                  <a:ext cx="445" cy="1260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B5225F-A0CE-4718-8806-DAC131753008}"/>
                  </a:ext>
                </a:extLst>
              </p:cNvPr>
              <p:cNvSpPr txBox="1"/>
              <p:nvPr/>
            </p:nvSpPr>
            <p:spPr>
              <a:xfrm>
                <a:off x="5498987" y="5334264"/>
                <a:ext cx="108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Observed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DE6D34F-7456-4F39-9A79-BF3F35235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64" t="74900" r="13971" b="8600"/>
            <a:stretch/>
          </p:blipFill>
          <p:spPr>
            <a:xfrm>
              <a:off x="1518497" y="4638436"/>
              <a:ext cx="2446047" cy="78581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A527B34-8C11-4961-98AA-726F75609C18}"/>
                </a:ext>
              </a:extLst>
            </p:cNvPr>
            <p:cNvSpPr txBox="1"/>
            <p:nvPr/>
          </p:nvSpPr>
          <p:spPr>
            <a:xfrm>
              <a:off x="699400" y="5517232"/>
              <a:ext cx="4112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Probability of finding </a:t>
              </a:r>
              <a:r>
                <a:rPr lang="en-GB" i="1" dirty="0"/>
                <a:t>n</a:t>
              </a:r>
              <a:r>
                <a:rPr lang="en-GB" dirty="0"/>
                <a:t> matching peaks out of </a:t>
              </a:r>
              <a:r>
                <a:rPr lang="en-GB" i="1" dirty="0"/>
                <a:t>k</a:t>
              </a:r>
              <a:r>
                <a:rPr lang="en-GB" dirty="0"/>
                <a:t> theoretical peaks when taking the top </a:t>
              </a:r>
              <a:r>
                <a:rPr lang="en-GB" i="1" dirty="0"/>
                <a:t>p</a:t>
              </a:r>
              <a:r>
                <a:rPr lang="en-GB" dirty="0"/>
                <a:t> peaks in the spectrum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BE387C9-DA70-46B8-A904-12490E6AE429}"/>
              </a:ext>
            </a:extLst>
          </p:cNvPr>
          <p:cNvSpPr/>
          <p:nvPr/>
        </p:nvSpPr>
        <p:spPr>
          <a:xfrm>
            <a:off x="-41994" y="6626530"/>
            <a:ext cx="2978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https://pubs.acs.org/doi/10.1021/pr101065j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88C7EA-DD3D-4F73-8EBC-83E01226B9BA}"/>
              </a:ext>
            </a:extLst>
          </p:cNvPr>
          <p:cNvSpPr/>
          <p:nvPr/>
        </p:nvSpPr>
        <p:spPr>
          <a:xfrm>
            <a:off x="9203422" y="6581001"/>
            <a:ext cx="3002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https://pubs.acs.org/doi/10.1021/pr800420s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EA4E2D-EAA0-4343-B41F-82C64D4B656E}"/>
              </a:ext>
            </a:extLst>
          </p:cNvPr>
          <p:cNvGrpSpPr/>
          <p:nvPr/>
        </p:nvGrpSpPr>
        <p:grpSpPr>
          <a:xfrm>
            <a:off x="6193367" y="2132856"/>
            <a:ext cx="4968552" cy="4248416"/>
            <a:chOff x="6193367" y="2132856"/>
            <a:chExt cx="4968552" cy="424841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E40C613-AC7F-4A20-BA5B-CCE470D46D75}"/>
                </a:ext>
              </a:extLst>
            </p:cNvPr>
            <p:cNvSpPr txBox="1"/>
            <p:nvPr/>
          </p:nvSpPr>
          <p:spPr>
            <a:xfrm>
              <a:off x="6193367" y="2132856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Correlate intensities by mass for true masses and masses shifted +/- 75Da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393A23A-DE4C-4DBF-9E77-65246B29BAE8}"/>
                </a:ext>
              </a:extLst>
            </p:cNvPr>
            <p:cNvGrpSpPr/>
            <p:nvPr/>
          </p:nvGrpSpPr>
          <p:grpSpPr>
            <a:xfrm>
              <a:off x="9163223" y="3700231"/>
              <a:ext cx="1781337" cy="671133"/>
              <a:chOff x="7786974" y="4762726"/>
              <a:chExt cx="1781337" cy="671133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43B4624-29F6-4ED3-8EC5-EEA15FB1C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032" b="-2233"/>
              <a:stretch/>
            </p:blipFill>
            <p:spPr>
              <a:xfrm>
                <a:off x="7786975" y="4762726"/>
                <a:ext cx="1781336" cy="43819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DF9CA7DF-571F-4800-8AC8-99605B0F84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03"/>
              <a:stretch/>
            </p:blipFill>
            <p:spPr>
              <a:xfrm>
                <a:off x="7786974" y="5205259"/>
                <a:ext cx="1305679" cy="228600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1353871-89FF-4925-951E-15B7F6641D0A}"/>
                </a:ext>
              </a:extLst>
            </p:cNvPr>
            <p:cNvSpPr txBox="1"/>
            <p:nvPr/>
          </p:nvSpPr>
          <p:spPr>
            <a:xfrm>
              <a:off x="6308684" y="5734941"/>
              <a:ext cx="4323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Difference between the true correlation and the average mass shifted correlation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7F61AA8-47D9-4E31-9C03-3ECC03683537}"/>
                </a:ext>
              </a:extLst>
            </p:cNvPr>
            <p:cNvGrpSpPr/>
            <p:nvPr/>
          </p:nvGrpSpPr>
          <p:grpSpPr>
            <a:xfrm>
              <a:off x="6297988" y="2956521"/>
              <a:ext cx="2678599" cy="2697341"/>
              <a:chOff x="7300781" y="2863846"/>
              <a:chExt cx="2035134" cy="2049374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F31146-A662-4232-B9E0-26FCE377613B}"/>
                  </a:ext>
                </a:extLst>
              </p:cNvPr>
              <p:cNvSpPr/>
              <p:nvPr/>
            </p:nvSpPr>
            <p:spPr>
              <a:xfrm>
                <a:off x="7593231" y="2863846"/>
                <a:ext cx="1742684" cy="17426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30FD0C0-0440-4567-A65A-B105E9C04E2F}"/>
                  </a:ext>
                </a:extLst>
              </p:cNvPr>
              <p:cNvCxnSpPr/>
              <p:nvPr/>
            </p:nvCxnSpPr>
            <p:spPr>
              <a:xfrm flipV="1">
                <a:off x="7593231" y="2863846"/>
                <a:ext cx="1742684" cy="17426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51A9D08-07FA-4090-ADBC-61DE68D48AB3}"/>
                  </a:ext>
                </a:extLst>
              </p:cNvPr>
              <p:cNvSpPr/>
              <p:nvPr/>
            </p:nvSpPr>
            <p:spPr>
              <a:xfrm>
                <a:off x="8225670" y="4003218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4697DAD-0C9E-4A03-A9EC-F1DC03751A0C}"/>
                  </a:ext>
                </a:extLst>
              </p:cNvPr>
              <p:cNvSpPr txBox="1"/>
              <p:nvPr/>
            </p:nvSpPr>
            <p:spPr>
              <a:xfrm>
                <a:off x="7942651" y="4605443"/>
                <a:ext cx="10438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Theoretical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8E2427-A0B2-4900-8523-5CE50B125118}"/>
                  </a:ext>
                </a:extLst>
              </p:cNvPr>
              <p:cNvSpPr txBox="1"/>
              <p:nvPr/>
            </p:nvSpPr>
            <p:spPr>
              <a:xfrm rot="16200000">
                <a:off x="7011760" y="3621150"/>
                <a:ext cx="885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Observed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2E554C7-61F3-49D3-84D9-BB7CD7E18533}"/>
                  </a:ext>
                </a:extLst>
              </p:cNvPr>
              <p:cNvSpPr/>
              <p:nvPr/>
            </p:nvSpPr>
            <p:spPr>
              <a:xfrm>
                <a:off x="7579398" y="4401115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D965856-ECD1-4733-955F-7549B5FE043B}"/>
                  </a:ext>
                </a:extLst>
              </p:cNvPr>
              <p:cNvSpPr/>
              <p:nvPr/>
            </p:nvSpPr>
            <p:spPr>
              <a:xfrm>
                <a:off x="7578460" y="4288637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E25E3EB-E162-404E-9CFC-CA3E53956CC2}"/>
                  </a:ext>
                </a:extLst>
              </p:cNvPr>
              <p:cNvSpPr/>
              <p:nvPr/>
            </p:nvSpPr>
            <p:spPr>
              <a:xfrm>
                <a:off x="7590385" y="3675409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1133056-DDCF-4893-AE9B-EB693155A4E0}"/>
                  </a:ext>
                </a:extLst>
              </p:cNvPr>
              <p:cNvSpPr/>
              <p:nvPr/>
            </p:nvSpPr>
            <p:spPr>
              <a:xfrm>
                <a:off x="8368872" y="3615631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5122447-24FF-4230-9A7B-71F4B6B2403B}"/>
                  </a:ext>
                </a:extLst>
              </p:cNvPr>
              <p:cNvSpPr/>
              <p:nvPr/>
            </p:nvSpPr>
            <p:spPr>
              <a:xfrm>
                <a:off x="7885351" y="4262317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937C22C-317C-45DF-A2F6-BCC33957D5EB}"/>
                  </a:ext>
                </a:extLst>
              </p:cNvPr>
              <p:cNvSpPr/>
              <p:nvPr/>
            </p:nvSpPr>
            <p:spPr>
              <a:xfrm>
                <a:off x="8951220" y="3590924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9C01619-2495-4798-881F-6D161D0CBA67}"/>
                  </a:ext>
                </a:extLst>
              </p:cNvPr>
              <p:cNvSpPr/>
              <p:nvPr/>
            </p:nvSpPr>
            <p:spPr>
              <a:xfrm>
                <a:off x="8780933" y="3027475"/>
                <a:ext cx="119556" cy="1195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4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D2A-906B-4C59-BD1D-3DFD1324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PSM confidence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6D0C6-4136-4F18-AC1A-369507B1595E}"/>
              </a:ext>
            </a:extLst>
          </p:cNvPr>
          <p:cNvSpPr txBox="1"/>
          <p:nvPr/>
        </p:nvSpPr>
        <p:spPr>
          <a:xfrm>
            <a:off x="444257" y="1417638"/>
            <a:ext cx="9484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Search against combined real + decoy database</a:t>
            </a:r>
          </a:p>
          <a:p>
            <a:endParaRPr lang="en-GB" sz="2400" dirty="0"/>
          </a:p>
          <a:p>
            <a:r>
              <a:rPr lang="en-GB" sz="2400" dirty="0"/>
              <a:t>Use the distribution of decoy hits to calculate a false discovery 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BC22D-BB76-4576-9F91-2DBBED31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7" y="2852936"/>
            <a:ext cx="5913754" cy="3303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FF8927-AD1A-4007-9FE9-FCD945205149}"/>
              </a:ext>
            </a:extLst>
          </p:cNvPr>
          <p:cNvSpPr txBox="1"/>
          <p:nvPr/>
        </p:nvSpPr>
        <p:spPr>
          <a:xfrm>
            <a:off x="6816080" y="3356992"/>
            <a:ext cx="5028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PEP Score</a:t>
            </a:r>
          </a:p>
          <a:p>
            <a:r>
              <a:rPr lang="en-GB" sz="2000" dirty="0"/>
              <a:t>Probability of peptide being wrongly identified</a:t>
            </a:r>
          </a:p>
          <a:p>
            <a:endParaRPr lang="en-GB" sz="2000" dirty="0"/>
          </a:p>
          <a:p>
            <a:r>
              <a:rPr lang="en-GB" sz="2000" b="1" dirty="0"/>
              <a:t>Q-value</a:t>
            </a:r>
          </a:p>
          <a:p>
            <a:r>
              <a:rPr lang="en-GB" sz="2000" dirty="0"/>
              <a:t>Ratio of best Real hit to best Decoy hit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65518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Quantitating Proteins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6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CE46-2604-4498-BD1E-7F2AB1A6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Label Free Quantitation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031A31-B0A0-4D11-9F02-A186398A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787" y="4437113"/>
            <a:ext cx="7848872" cy="1801754"/>
          </a:xfrm>
        </p:spPr>
        <p:txBody>
          <a:bodyPr>
            <a:normAutofit fontScale="92500"/>
          </a:bodyPr>
          <a:lstStyle/>
          <a:p>
            <a:r>
              <a:rPr lang="en-GB" dirty="0"/>
              <a:t>Variation in m/z (isotopes)</a:t>
            </a:r>
          </a:p>
          <a:p>
            <a:r>
              <a:rPr lang="en-GB" dirty="0"/>
              <a:t>Variation in retention time (adjacent windows)</a:t>
            </a:r>
          </a:p>
          <a:p>
            <a:r>
              <a:rPr lang="en-GB" dirty="0"/>
              <a:t>Build a "3D" peak – measure peak area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F9361-09AF-461E-8691-4375BD92CB28}"/>
              </a:ext>
            </a:extLst>
          </p:cNvPr>
          <p:cNvSpPr/>
          <p:nvPr/>
        </p:nvSpPr>
        <p:spPr>
          <a:xfrm>
            <a:off x="3143672" y="1700808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LC Column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01B0E-52A7-463E-93A0-6E0DF7A0C799}"/>
              </a:ext>
            </a:extLst>
          </p:cNvPr>
          <p:cNvSpPr/>
          <p:nvPr/>
        </p:nvSpPr>
        <p:spPr>
          <a:xfrm>
            <a:off x="407368" y="1700808"/>
            <a:ext cx="18722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Peptide Mix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8ECC50-C033-4E20-9C4E-B959580A1E27}"/>
              </a:ext>
            </a:extLst>
          </p:cNvPr>
          <p:cNvCxnSpPr>
            <a:stCxn id="14" idx="3"/>
            <a:endCxn id="11" idx="1"/>
          </p:cNvCxnSpPr>
          <p:nvPr/>
        </p:nvCxnSpPr>
        <p:spPr>
          <a:xfrm>
            <a:off x="2279576" y="2060848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E74E2EB-2C29-4E4D-9666-72F938892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7"/>
          <a:stretch/>
        </p:blipFill>
        <p:spPr>
          <a:xfrm>
            <a:off x="813306" y="2960948"/>
            <a:ext cx="3024336" cy="33183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2D5744-668C-4BEA-8606-991C965FE9AC}"/>
              </a:ext>
            </a:extLst>
          </p:cNvPr>
          <p:cNvGrpSpPr/>
          <p:nvPr/>
        </p:nvGrpSpPr>
        <p:grpSpPr>
          <a:xfrm>
            <a:off x="9912424" y="2420888"/>
            <a:ext cx="1872208" cy="1440160"/>
            <a:chOff x="9912424" y="2420888"/>
            <a:chExt cx="1872208" cy="14401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D8E811-06EA-4277-A1E8-D97ED5CCAD1B}"/>
                </a:ext>
              </a:extLst>
            </p:cNvPr>
            <p:cNvSpPr/>
            <p:nvPr/>
          </p:nvSpPr>
          <p:spPr>
            <a:xfrm>
              <a:off x="9912424" y="3140968"/>
              <a:ext cx="187220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Identification of peptides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5E0CAE-79C3-42F3-B6FD-D7741C6E4367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10848528" y="2420888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AC4C22-9C8B-4430-B58B-63205AED0A40}"/>
              </a:ext>
            </a:extLst>
          </p:cNvPr>
          <p:cNvGrpSpPr/>
          <p:nvPr/>
        </p:nvGrpSpPr>
        <p:grpSpPr>
          <a:xfrm>
            <a:off x="7176120" y="2420888"/>
            <a:ext cx="2736304" cy="1440160"/>
            <a:chOff x="7176120" y="2420888"/>
            <a:chExt cx="2736304" cy="1440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B5A6DA-93E5-4218-88E2-7F21EA0C8B12}"/>
                </a:ext>
              </a:extLst>
            </p:cNvPr>
            <p:cNvSpPr/>
            <p:nvPr/>
          </p:nvSpPr>
          <p:spPr>
            <a:xfrm>
              <a:off x="7176120" y="3140968"/>
              <a:ext cx="187220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Quantitation of peptides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97D3B14-620B-4EE3-A23E-5098347D032F}"/>
                </a:ext>
              </a:extLst>
            </p:cNvPr>
            <p:cNvCxnSpPr>
              <a:cxnSpLocks/>
              <a:stCxn id="18" idx="1"/>
              <a:endCxn id="19" idx="3"/>
            </p:cNvCxnSpPr>
            <p:nvPr/>
          </p:nvCxnSpPr>
          <p:spPr>
            <a:xfrm flipH="1">
              <a:off x="9048328" y="3501008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1D6372-1A3C-4AB3-ACBF-1738398E8A1E}"/>
                </a:ext>
              </a:extLst>
            </p:cNvPr>
            <p:cNvCxnSpPr>
              <a:cxnSpLocks/>
              <a:stCxn id="12" idx="2"/>
              <a:endCxn id="19" idx="0"/>
            </p:cNvCxnSpPr>
            <p:nvPr/>
          </p:nvCxnSpPr>
          <p:spPr>
            <a:xfrm>
              <a:off x="8112224" y="2420888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A5560C9-DE33-43E5-9624-2E3EB1074C4F}"/>
              </a:ext>
            </a:extLst>
          </p:cNvPr>
          <p:cNvSpPr/>
          <p:nvPr/>
        </p:nvSpPr>
        <p:spPr>
          <a:xfrm>
            <a:off x="9360776" y="6488668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DOI:10.1186/1756-0381-2-4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5A5C46-AE58-48BD-A859-B7C57FE7EF30}"/>
              </a:ext>
            </a:extLst>
          </p:cNvPr>
          <p:cNvGrpSpPr/>
          <p:nvPr/>
        </p:nvGrpSpPr>
        <p:grpSpPr>
          <a:xfrm>
            <a:off x="6312024" y="1331476"/>
            <a:ext cx="2768157" cy="1089412"/>
            <a:chOff x="6312024" y="1331476"/>
            <a:chExt cx="2768157" cy="1089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E38C0C-1837-4E96-94B2-858C9A69BF85}"/>
                </a:ext>
              </a:extLst>
            </p:cNvPr>
            <p:cNvGrpSpPr/>
            <p:nvPr/>
          </p:nvGrpSpPr>
          <p:grpSpPr>
            <a:xfrm>
              <a:off x="6312024" y="1700808"/>
              <a:ext cx="2736304" cy="720080"/>
              <a:chOff x="6312024" y="1700808"/>
              <a:chExt cx="2736304" cy="72008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A5C703-AECC-41DE-B77C-40D9B3EBBCBF}"/>
                  </a:ext>
                </a:extLst>
              </p:cNvPr>
              <p:cNvSpPr/>
              <p:nvPr/>
            </p:nvSpPr>
            <p:spPr>
              <a:xfrm>
                <a:off x="7176120" y="1700808"/>
                <a:ext cx="1872208" cy="72008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MS1 Peptide Spectrum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52DE13B-F2F8-4363-88ED-C584FB761418}"/>
                  </a:ext>
                </a:extLst>
              </p:cNvPr>
              <p:cNvCxnSpPr>
                <a:stCxn id="11" idx="3"/>
                <a:endCxn id="12" idx="1"/>
              </p:cNvCxnSpPr>
              <p:nvPr/>
            </p:nvCxnSpPr>
            <p:spPr>
              <a:xfrm>
                <a:off x="6312024" y="2060848"/>
                <a:ext cx="86409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7BC35C-DCEA-447F-A97B-ECF79EE992CF}"/>
                </a:ext>
              </a:extLst>
            </p:cNvPr>
            <p:cNvSpPr txBox="1"/>
            <p:nvPr/>
          </p:nvSpPr>
          <p:spPr>
            <a:xfrm>
              <a:off x="7144266" y="1331476"/>
              <a:ext cx="193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Base Peptide Mass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C453-B5F7-483D-9B12-C9EB48B61CA4}"/>
              </a:ext>
            </a:extLst>
          </p:cNvPr>
          <p:cNvGrpSpPr/>
          <p:nvPr/>
        </p:nvGrpSpPr>
        <p:grpSpPr>
          <a:xfrm>
            <a:off x="9048328" y="1327458"/>
            <a:ext cx="2736304" cy="1093430"/>
            <a:chOff x="9048328" y="1327458"/>
            <a:chExt cx="2736304" cy="10934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306885-BE72-415B-92AE-0BBD107B497B}"/>
                </a:ext>
              </a:extLst>
            </p:cNvPr>
            <p:cNvSpPr/>
            <p:nvPr/>
          </p:nvSpPr>
          <p:spPr>
            <a:xfrm>
              <a:off x="9912424" y="1700808"/>
              <a:ext cx="1872208" cy="720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MS2 Fragment Spectra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1D8E34-AEDD-4CB8-BE5B-0D9C8EF72E66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9048328" y="2060848"/>
              <a:ext cx="8640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A690E6-8499-470D-BDAE-73A5AE34F81A}"/>
                </a:ext>
              </a:extLst>
            </p:cNvPr>
            <p:cNvSpPr txBox="1"/>
            <p:nvPr/>
          </p:nvSpPr>
          <p:spPr>
            <a:xfrm>
              <a:off x="9944277" y="1327458"/>
              <a:ext cx="1827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Fragment Masses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0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4002-EA37-4FDB-8838-63CD5300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multiple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4BA9-54AE-4E85-B914-392A86FA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81127"/>
          </a:xfrm>
        </p:spPr>
        <p:txBody>
          <a:bodyPr>
            <a:normAutofit/>
          </a:bodyPr>
          <a:lstStyle/>
          <a:p>
            <a:r>
              <a:rPr lang="en-GB" dirty="0"/>
              <a:t>Variability in LC performance / time</a:t>
            </a:r>
          </a:p>
          <a:p>
            <a:r>
              <a:rPr lang="en-GB" dirty="0"/>
              <a:t>DDA selects different peaks</a:t>
            </a:r>
          </a:p>
          <a:p>
            <a:r>
              <a:rPr lang="en-GB" dirty="0"/>
              <a:t>Different peptides identified</a:t>
            </a:r>
          </a:p>
          <a:p>
            <a:r>
              <a:rPr lang="en-GB" dirty="0"/>
              <a:t>Missing values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to measure consistently across samples?</a:t>
            </a:r>
          </a:p>
        </p:txBody>
      </p:sp>
    </p:spTree>
    <p:extLst>
      <p:ext uri="{BB962C8B-B14F-4D97-AF65-F5344CB8AC3E}">
        <p14:creationId xmlns:p14="http://schemas.microsoft.com/office/powerpoint/2010/main" val="12049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93436EA-EF85-45A9-A24F-1BB12333DE41}"/>
              </a:ext>
            </a:extLst>
          </p:cNvPr>
          <p:cNvGrpSpPr/>
          <p:nvPr/>
        </p:nvGrpSpPr>
        <p:grpSpPr>
          <a:xfrm>
            <a:off x="6097221" y="1628800"/>
            <a:ext cx="1376358" cy="4392488"/>
            <a:chOff x="6097221" y="1628800"/>
            <a:chExt cx="1376358" cy="439248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028467-F38D-4B0C-83D0-A4A0DFA8C2B1}"/>
                </a:ext>
              </a:extLst>
            </p:cNvPr>
            <p:cNvSpPr/>
            <p:nvPr/>
          </p:nvSpPr>
          <p:spPr>
            <a:xfrm>
              <a:off x="6097221" y="1628800"/>
              <a:ext cx="258442" cy="4392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49E4B3-5937-4B61-8F75-E26361F34B8B}"/>
                </a:ext>
              </a:extLst>
            </p:cNvPr>
            <p:cNvSpPr/>
            <p:nvPr/>
          </p:nvSpPr>
          <p:spPr>
            <a:xfrm>
              <a:off x="6838117" y="1628800"/>
              <a:ext cx="258442" cy="4392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8DC8233-7B47-45F7-A8FC-561F990409C2}"/>
                </a:ext>
              </a:extLst>
            </p:cNvPr>
            <p:cNvSpPr/>
            <p:nvPr/>
          </p:nvSpPr>
          <p:spPr>
            <a:xfrm>
              <a:off x="7215137" y="1628800"/>
              <a:ext cx="258442" cy="43924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BF06DF-E762-4443-9FB3-20A8AD085538}"/>
              </a:ext>
            </a:extLst>
          </p:cNvPr>
          <p:cNvGrpSpPr/>
          <p:nvPr/>
        </p:nvGrpSpPr>
        <p:grpSpPr>
          <a:xfrm>
            <a:off x="5325622" y="2330878"/>
            <a:ext cx="2354554" cy="581488"/>
            <a:chOff x="6009698" y="2330878"/>
            <a:chExt cx="2354554" cy="5814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B8EF72-5E4B-48CC-83BA-F8F3432AC892}"/>
                </a:ext>
              </a:extLst>
            </p:cNvPr>
            <p:cNvGrpSpPr/>
            <p:nvPr/>
          </p:nvGrpSpPr>
          <p:grpSpPr>
            <a:xfrm>
              <a:off x="6636060" y="2330878"/>
              <a:ext cx="1728192" cy="581488"/>
              <a:chOff x="6636060" y="2330878"/>
              <a:chExt cx="1728192" cy="5814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69F98A8-6685-49B0-88E6-F25FB002624F}"/>
                  </a:ext>
                </a:extLst>
              </p:cNvPr>
              <p:cNvSpPr/>
              <p:nvPr/>
            </p:nvSpPr>
            <p:spPr>
              <a:xfrm>
                <a:off x="6636060" y="2330878"/>
                <a:ext cx="17281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DC8F22C-E9FB-4512-AF97-B1A9DAF70CB2}"/>
                  </a:ext>
                </a:extLst>
              </p:cNvPr>
              <p:cNvCxnSpPr/>
              <p:nvPr/>
            </p:nvCxnSpPr>
            <p:spPr>
              <a:xfrm>
                <a:off x="6888088" y="2492896"/>
                <a:ext cx="0" cy="41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BEFEBA-AE2C-4AF1-859A-E2D822E76A9E}"/>
                  </a:ext>
                </a:extLst>
              </p:cNvPr>
              <p:cNvCxnSpPr/>
              <p:nvPr/>
            </p:nvCxnSpPr>
            <p:spPr>
              <a:xfrm>
                <a:off x="7680176" y="2498320"/>
                <a:ext cx="0" cy="41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0571028-8CC1-41C9-A981-4C739775A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128" y="2780928"/>
                <a:ext cx="0" cy="13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1FC9F8-0A9C-4937-992E-BC15BCE28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216" y="2780928"/>
                <a:ext cx="0" cy="1260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359885-FD82-4522-96E6-18E3F06AB7C1}"/>
                </a:ext>
              </a:extLst>
            </p:cNvPr>
            <p:cNvSpPr txBox="1"/>
            <p:nvPr/>
          </p:nvSpPr>
          <p:spPr>
            <a:xfrm>
              <a:off x="6009698" y="243018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E96BD0-356B-4843-B317-0FC2327D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missing label free MS2 peaks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9B0B87C-3082-4C10-BDBC-F2AEE488AFDE}"/>
              </a:ext>
            </a:extLst>
          </p:cNvPr>
          <p:cNvSpPr/>
          <p:nvPr/>
        </p:nvSpPr>
        <p:spPr>
          <a:xfrm>
            <a:off x="1190293" y="3104964"/>
            <a:ext cx="9433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                  Sample 1 LC Time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A0BF322-A69D-4EF1-8F06-8BDD7DF8B092}"/>
              </a:ext>
            </a:extLst>
          </p:cNvPr>
          <p:cNvSpPr/>
          <p:nvPr/>
        </p:nvSpPr>
        <p:spPr>
          <a:xfrm>
            <a:off x="1190293" y="3861048"/>
            <a:ext cx="9433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                       Sample 2 LC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4E7A3-462B-4CF7-88A6-75EDD99F48F5}"/>
              </a:ext>
            </a:extLst>
          </p:cNvPr>
          <p:cNvSpPr/>
          <p:nvPr/>
        </p:nvSpPr>
        <p:spPr>
          <a:xfrm>
            <a:off x="6672064" y="3271102"/>
            <a:ext cx="360040" cy="1074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F89B66-9D3D-4A7F-B8B6-B6585E76A28A}"/>
              </a:ext>
            </a:extLst>
          </p:cNvPr>
          <p:cNvGrpSpPr/>
          <p:nvPr/>
        </p:nvGrpSpPr>
        <p:grpSpPr>
          <a:xfrm>
            <a:off x="6122577" y="2420888"/>
            <a:ext cx="964385" cy="480983"/>
            <a:chOff x="6806653" y="2420888"/>
            <a:chExt cx="964385" cy="48098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8E1D86-E0B9-464D-B310-A52211DB423B}"/>
                </a:ext>
              </a:extLst>
            </p:cNvPr>
            <p:cNvSpPr/>
            <p:nvPr/>
          </p:nvSpPr>
          <p:spPr>
            <a:xfrm>
              <a:off x="6806653" y="2420888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2E9A17-C631-4D07-9ACC-E45C9E43ABEE}"/>
                </a:ext>
              </a:extLst>
            </p:cNvPr>
            <p:cNvSpPr/>
            <p:nvPr/>
          </p:nvSpPr>
          <p:spPr>
            <a:xfrm>
              <a:off x="7591060" y="2420888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9286EE-E2CB-45AA-9C48-169A9813A51A}"/>
              </a:ext>
            </a:extLst>
          </p:cNvPr>
          <p:cNvGrpSpPr/>
          <p:nvPr/>
        </p:nvGrpSpPr>
        <p:grpSpPr>
          <a:xfrm>
            <a:off x="5330181" y="4712213"/>
            <a:ext cx="2349995" cy="581488"/>
            <a:chOff x="6014257" y="4712213"/>
            <a:chExt cx="2349995" cy="5814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ABA707C-79C5-4328-B71D-8E8E46CCEBE2}"/>
                </a:ext>
              </a:extLst>
            </p:cNvPr>
            <p:cNvGrpSpPr/>
            <p:nvPr/>
          </p:nvGrpSpPr>
          <p:grpSpPr>
            <a:xfrm>
              <a:off x="6636060" y="4712213"/>
              <a:ext cx="1728192" cy="581488"/>
              <a:chOff x="6636060" y="4712213"/>
              <a:chExt cx="1728192" cy="58148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8ED8EA9-2D61-424A-8145-6B7354887864}"/>
                  </a:ext>
                </a:extLst>
              </p:cNvPr>
              <p:cNvSpPr/>
              <p:nvPr/>
            </p:nvSpPr>
            <p:spPr>
              <a:xfrm>
                <a:off x="6636060" y="4712213"/>
                <a:ext cx="17281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873E455-45A8-4BC9-9443-D97EC8A90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8088" y="5086678"/>
                <a:ext cx="0" cy="2015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E7AE5CF-3831-404E-8781-BCE2B34FEEA0}"/>
                  </a:ext>
                </a:extLst>
              </p:cNvPr>
              <p:cNvCxnSpPr/>
              <p:nvPr/>
            </p:nvCxnSpPr>
            <p:spPr>
              <a:xfrm>
                <a:off x="7680176" y="4879655"/>
                <a:ext cx="0" cy="41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4886486-8389-4C9B-97AB-7A19BC825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8128" y="5162263"/>
                <a:ext cx="0" cy="131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7F1EEF-7A06-4082-ACCB-BDD8AC487A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0216" y="5000245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24C01C-3C81-4CF9-97C0-372980CFBAE3}"/>
                </a:ext>
              </a:extLst>
            </p:cNvPr>
            <p:cNvSpPr txBox="1"/>
            <p:nvPr/>
          </p:nvSpPr>
          <p:spPr>
            <a:xfrm>
              <a:off x="6014257" y="4804786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38C280-2ED2-447C-A384-0C0961F1FE31}"/>
              </a:ext>
            </a:extLst>
          </p:cNvPr>
          <p:cNvGrpSpPr/>
          <p:nvPr/>
        </p:nvGrpSpPr>
        <p:grpSpPr>
          <a:xfrm>
            <a:off x="6906984" y="4804786"/>
            <a:ext cx="531386" cy="480983"/>
            <a:chOff x="6906984" y="4804786"/>
            <a:chExt cx="531386" cy="48098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029AE4-DFA0-43EB-9E04-3D59387F8A84}"/>
                </a:ext>
              </a:extLst>
            </p:cNvPr>
            <p:cNvSpPr/>
            <p:nvPr/>
          </p:nvSpPr>
          <p:spPr>
            <a:xfrm>
              <a:off x="7258392" y="4804786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44AD64-C782-4019-B264-29719EE66E6F}"/>
                </a:ext>
              </a:extLst>
            </p:cNvPr>
            <p:cNvSpPr/>
            <p:nvPr/>
          </p:nvSpPr>
          <p:spPr>
            <a:xfrm>
              <a:off x="6906984" y="4804786"/>
              <a:ext cx="179978" cy="4809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B02E3D-A2E8-44EC-8B53-13C86FEEB586}"/>
              </a:ext>
            </a:extLst>
          </p:cNvPr>
          <p:cNvGrpSpPr/>
          <p:nvPr/>
        </p:nvGrpSpPr>
        <p:grpSpPr>
          <a:xfrm>
            <a:off x="5325622" y="1916832"/>
            <a:ext cx="2185412" cy="369332"/>
            <a:chOff x="6009698" y="1916832"/>
            <a:chExt cx="2185412" cy="369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63E527-6D47-42F8-A11A-4762DB6803CB}"/>
                </a:ext>
              </a:extLst>
            </p:cNvPr>
            <p:cNvSpPr txBox="1"/>
            <p:nvPr/>
          </p:nvSpPr>
          <p:spPr>
            <a:xfrm>
              <a:off x="6744072" y="191683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A  ?  C  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FA11D3-C77F-41C3-98CC-C39B988E4693}"/>
                </a:ext>
              </a:extLst>
            </p:cNvPr>
            <p:cNvSpPr txBox="1"/>
            <p:nvPr/>
          </p:nvSpPr>
          <p:spPr>
            <a:xfrm>
              <a:off x="6009698" y="191683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F18732-FB74-4D8C-A8C6-0A32C5FE9B73}"/>
              </a:ext>
            </a:extLst>
          </p:cNvPr>
          <p:cNvGrpSpPr/>
          <p:nvPr/>
        </p:nvGrpSpPr>
        <p:grpSpPr>
          <a:xfrm>
            <a:off x="5329529" y="5396769"/>
            <a:ext cx="2185412" cy="369332"/>
            <a:chOff x="6009698" y="1916832"/>
            <a:chExt cx="2185412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973426-5433-4D50-9A88-C967E34E0F3A}"/>
                </a:ext>
              </a:extLst>
            </p:cNvPr>
            <p:cNvSpPr txBox="1"/>
            <p:nvPr/>
          </p:nvSpPr>
          <p:spPr>
            <a:xfrm>
              <a:off x="6744072" y="191683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?  ?  C  D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E6273B-8A71-4E2E-B730-34B378CC6F28}"/>
                </a:ext>
              </a:extLst>
            </p:cNvPr>
            <p:cNvSpPr txBox="1"/>
            <p:nvPr/>
          </p:nvSpPr>
          <p:spPr>
            <a:xfrm>
              <a:off x="6009698" y="191683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MS2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A9638A6-B18A-4EF8-8639-12A3303521A8}"/>
              </a:ext>
            </a:extLst>
          </p:cNvPr>
          <p:cNvSpPr txBox="1"/>
          <p:nvPr/>
        </p:nvSpPr>
        <p:spPr>
          <a:xfrm>
            <a:off x="6064475" y="56612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B7CCE9-31B6-4530-BA1C-0E5A477DFDEA}"/>
              </a:ext>
            </a:extLst>
          </p:cNvPr>
          <p:cNvSpPr txBox="1"/>
          <p:nvPr/>
        </p:nvSpPr>
        <p:spPr>
          <a:xfrm>
            <a:off x="6059996" y="161960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        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A975E8-D0E1-4ACF-9556-BEDB3C21411B}"/>
              </a:ext>
            </a:extLst>
          </p:cNvPr>
          <p:cNvSpPr txBox="1"/>
          <p:nvPr/>
        </p:nvSpPr>
        <p:spPr>
          <a:xfrm>
            <a:off x="1708132" y="6520482"/>
            <a:ext cx="877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Matching MS1 base peaks based on LC time and M/Z allows more consistent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18897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BCD-9D9A-4B60-BE0E-ADA7D300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Tandem Mass Tagging (TMT)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CAD27-FBEE-4093-8C44-FF2E148310D1}"/>
              </a:ext>
            </a:extLst>
          </p:cNvPr>
          <p:cNvSpPr txBox="1"/>
          <p:nvPr/>
        </p:nvSpPr>
        <p:spPr>
          <a:xfrm>
            <a:off x="8772748" y="2345957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SILAGVR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8CC0B-6BA5-43DF-9314-C03CA653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63" y="3703585"/>
            <a:ext cx="3923196" cy="30882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CA09AE-1D9F-4904-9F28-EF636F0B1E20}"/>
              </a:ext>
            </a:extLst>
          </p:cNvPr>
          <p:cNvSpPr/>
          <p:nvPr/>
        </p:nvSpPr>
        <p:spPr>
          <a:xfrm>
            <a:off x="99542" y="6398696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DOI:10.1155/2014/767812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8D982-D7D7-4DB7-9CE8-64765ADB8B82}"/>
              </a:ext>
            </a:extLst>
          </p:cNvPr>
          <p:cNvSpPr txBox="1"/>
          <p:nvPr/>
        </p:nvSpPr>
        <p:spPr>
          <a:xfrm>
            <a:off x="534380" y="4589999"/>
            <a:ext cx="7317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Multiple tags with different reporter masses</a:t>
            </a:r>
          </a:p>
          <a:p>
            <a:r>
              <a:rPr lang="en-GB" sz="2800" dirty="0"/>
              <a:t>Normalisers ensure total tag masses are identical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A688F-EE95-4DA5-BB81-F721566F6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28"/>
          <a:stretch/>
        </p:blipFill>
        <p:spPr>
          <a:xfrm>
            <a:off x="1523371" y="1916832"/>
            <a:ext cx="5004677" cy="26333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A1BF1-E1DE-4C9B-B113-AD440709C3A8}"/>
              </a:ext>
            </a:extLst>
          </p:cNvPr>
          <p:cNvGrpSpPr/>
          <p:nvPr/>
        </p:nvGrpSpPr>
        <p:grpSpPr>
          <a:xfrm>
            <a:off x="4943872" y="1667221"/>
            <a:ext cx="3828876" cy="2697883"/>
            <a:chOff x="4943872" y="1667221"/>
            <a:chExt cx="3828876" cy="26978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428E17-C3F4-478B-BEC6-223E6F2B0100}"/>
                </a:ext>
              </a:extLst>
            </p:cNvPr>
            <p:cNvSpPr/>
            <p:nvPr/>
          </p:nvSpPr>
          <p:spPr>
            <a:xfrm>
              <a:off x="4943872" y="1667221"/>
              <a:ext cx="1386970" cy="2697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A8EDFD-1D54-4EF7-B9BD-A3F874A63F0A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4943872" y="2761456"/>
              <a:ext cx="3828876" cy="4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2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B210-5F87-4622-89DA-C5113F05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Courses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323111-08E3-49B2-8A77-62B09E60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070" y="1556792"/>
            <a:ext cx="4652282" cy="4709119"/>
          </a:xfrm>
        </p:spPr>
        <p:txBody>
          <a:bodyPr>
            <a:normAutofit/>
          </a:bodyPr>
          <a:lstStyle/>
          <a:p>
            <a:r>
              <a:rPr lang="en-GB" dirty="0"/>
              <a:t>Introduction to R</a:t>
            </a:r>
          </a:p>
          <a:p>
            <a:r>
              <a:rPr lang="en-GB" dirty="0"/>
              <a:t>Advanced R</a:t>
            </a:r>
          </a:p>
          <a:p>
            <a:r>
              <a:rPr lang="en-GB" dirty="0" err="1"/>
              <a:t>GGplot</a:t>
            </a:r>
            <a:endParaRPr lang="en-GB" dirty="0"/>
          </a:p>
          <a:p>
            <a:r>
              <a:rPr lang="en-GB" dirty="0"/>
              <a:t>Statistics with 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Interpreting Gene Lists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AB39-0224-459B-B371-EE2F56D86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89" y="1835696"/>
            <a:ext cx="2230325" cy="17281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9434140-1EBF-43E1-9D8A-513971A9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940" y="4581128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9AE67060-7102-4463-AC14-714E67C42393}"/>
              </a:ext>
            </a:extLst>
          </p:cNvPr>
          <p:cNvGrpSpPr/>
          <p:nvPr/>
        </p:nvGrpSpPr>
        <p:grpSpPr>
          <a:xfrm>
            <a:off x="6282821" y="4922004"/>
            <a:ext cx="5465535" cy="1855594"/>
            <a:chOff x="6282821" y="4922004"/>
            <a:chExt cx="5465535" cy="1855594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1CD2583-66FE-4A26-8BA8-9F830AB1AE03}"/>
                </a:ext>
              </a:extLst>
            </p:cNvPr>
            <p:cNvGrpSpPr/>
            <p:nvPr/>
          </p:nvGrpSpPr>
          <p:grpSpPr>
            <a:xfrm>
              <a:off x="6282821" y="5004110"/>
              <a:ext cx="5465535" cy="1773488"/>
              <a:chOff x="6282821" y="5004110"/>
              <a:chExt cx="5465535" cy="177348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EEDE842-E8AF-4F36-9475-52E9FE0C77BE}"/>
                  </a:ext>
                </a:extLst>
              </p:cNvPr>
              <p:cNvGrpSpPr/>
              <p:nvPr/>
            </p:nvGrpSpPr>
            <p:grpSpPr>
              <a:xfrm>
                <a:off x="6833677" y="5004110"/>
                <a:ext cx="4363825" cy="1377218"/>
                <a:chOff x="5489642" y="5368701"/>
                <a:chExt cx="2966120" cy="936104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640DABD-8D0B-4577-A6DB-556846BD588E}"/>
                    </a:ext>
                  </a:extLst>
                </p:cNvPr>
                <p:cNvSpPr/>
                <p:nvPr/>
              </p:nvSpPr>
              <p:spPr>
                <a:xfrm>
                  <a:off x="5489642" y="5368701"/>
                  <a:ext cx="2966120" cy="9361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A567274-95AA-4CF5-A08C-A337B38A17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84788" y="5512717"/>
                  <a:ext cx="0" cy="7920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673D2AF-D2CC-49F1-A3B5-1C2356B12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1451" y="5836753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936B872-A08F-4381-8FA5-9FDC39EA1A69}"/>
                    </a:ext>
                  </a:extLst>
                </p:cNvPr>
                <p:cNvCxnSpPr/>
                <p:nvPr/>
              </p:nvCxnSpPr>
              <p:spPr>
                <a:xfrm>
                  <a:off x="8040972" y="5836753"/>
                  <a:ext cx="0" cy="46805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7726BD8-6851-4A90-920B-377226A0C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99523" y="5638731"/>
                  <a:ext cx="0" cy="66607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5127D3-2485-4270-8961-2BF6A4B8AF08}"/>
                  </a:ext>
                </a:extLst>
              </p:cNvPr>
              <p:cNvSpPr txBox="1"/>
              <p:nvPr/>
            </p:nvSpPr>
            <p:spPr>
              <a:xfrm>
                <a:off x="6282821" y="6408266"/>
                <a:ext cx="5465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Reporters detach leaving a separately quantifiable signal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EB4DBC6-A9B1-490D-AB7A-1BA3EC8A345C}"/>
                </a:ext>
              </a:extLst>
            </p:cNvPr>
            <p:cNvSpPr txBox="1"/>
            <p:nvPr/>
          </p:nvSpPr>
          <p:spPr>
            <a:xfrm>
              <a:off x="10391567" y="4922004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MS2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714136-5D46-4FF1-BF53-3F9AC5A4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Tandem Mass Tagging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632D505-CC7F-415D-9EB7-F2F72E28C1D6}"/>
              </a:ext>
            </a:extLst>
          </p:cNvPr>
          <p:cNvGrpSpPr/>
          <p:nvPr/>
        </p:nvGrpSpPr>
        <p:grpSpPr>
          <a:xfrm>
            <a:off x="765548" y="1340768"/>
            <a:ext cx="2712430" cy="1368152"/>
            <a:chOff x="765548" y="1340768"/>
            <a:chExt cx="2712430" cy="13681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D79CAF-34AF-4BF6-903F-913AA88D9E91}"/>
                </a:ext>
              </a:extLst>
            </p:cNvPr>
            <p:cNvGrpSpPr/>
            <p:nvPr/>
          </p:nvGrpSpPr>
          <p:grpSpPr>
            <a:xfrm>
              <a:off x="767408" y="1700808"/>
              <a:ext cx="2526184" cy="288032"/>
              <a:chOff x="767408" y="1700808"/>
              <a:chExt cx="2526184" cy="28803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21FAA9-83D6-4DB5-9705-068E28EE6789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CA6609-3E20-4806-9E54-01FF4CF9336C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5626A3-C95D-4B7A-BFAA-E89AC2BEFA0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8F742D-1085-48DE-BD64-5433E7C02659}"/>
                </a:ext>
              </a:extLst>
            </p:cNvPr>
            <p:cNvGrpSpPr/>
            <p:nvPr/>
          </p:nvGrpSpPr>
          <p:grpSpPr>
            <a:xfrm>
              <a:off x="922326" y="2060848"/>
              <a:ext cx="2526184" cy="288032"/>
              <a:chOff x="767408" y="1700808"/>
              <a:chExt cx="2526184" cy="28803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AED7B-9F32-44F8-BB98-964F247AB055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D47932-1032-4F8A-BBE5-5AF396002055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E3D187-D194-4075-A873-F21F52815B01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5CE495-7AE6-4DDD-AB47-7CAFF033C931}"/>
                </a:ext>
              </a:extLst>
            </p:cNvPr>
            <p:cNvGrpSpPr/>
            <p:nvPr/>
          </p:nvGrpSpPr>
          <p:grpSpPr>
            <a:xfrm>
              <a:off x="951794" y="1340768"/>
              <a:ext cx="2526184" cy="288032"/>
              <a:chOff x="767408" y="1700808"/>
              <a:chExt cx="2526184" cy="2880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10163C-41A2-438F-AFE0-08A538366B7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A113E8-0BF0-42C5-9D51-74383EFD8FFB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F37D72-ACF2-4F13-9150-FA07FFB3B39A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A709CE-32AA-4EB8-806A-2A2ABFDA5C27}"/>
                </a:ext>
              </a:extLst>
            </p:cNvPr>
            <p:cNvGrpSpPr/>
            <p:nvPr/>
          </p:nvGrpSpPr>
          <p:grpSpPr>
            <a:xfrm>
              <a:off x="765548" y="2420888"/>
              <a:ext cx="2526184" cy="288032"/>
              <a:chOff x="767408" y="1700808"/>
              <a:chExt cx="2526184" cy="2880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DB2904-228B-4907-A5EC-3414F05CAE8F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17DD53-E5DF-4CCB-8242-82CF3EC99E7B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29AC80-6370-4687-8B5F-DECDACAFCD4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5662D1-F4CC-4C54-9688-975B786CFE9C}"/>
              </a:ext>
            </a:extLst>
          </p:cNvPr>
          <p:cNvGrpSpPr/>
          <p:nvPr/>
        </p:nvGrpSpPr>
        <p:grpSpPr>
          <a:xfrm>
            <a:off x="759744" y="3156868"/>
            <a:ext cx="2712430" cy="1368152"/>
            <a:chOff x="759744" y="3156868"/>
            <a:chExt cx="2712430" cy="13681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4948CA-265C-48F9-BACA-7B42BCA54625}"/>
                </a:ext>
              </a:extLst>
            </p:cNvPr>
            <p:cNvGrpSpPr/>
            <p:nvPr/>
          </p:nvGrpSpPr>
          <p:grpSpPr>
            <a:xfrm>
              <a:off x="761604" y="3516908"/>
              <a:ext cx="2526184" cy="288032"/>
              <a:chOff x="767408" y="1700808"/>
              <a:chExt cx="2526184" cy="2880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ABED0F-0576-4BEA-B5A6-4C8493403676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9F0B2F-9B6F-4F89-ADC4-D240F0DE6913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17DB2A-04B0-4921-86F2-41A1059EA511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C320B3-5E33-4C1C-BE7E-499C6EBCB54A}"/>
                </a:ext>
              </a:extLst>
            </p:cNvPr>
            <p:cNvGrpSpPr/>
            <p:nvPr/>
          </p:nvGrpSpPr>
          <p:grpSpPr>
            <a:xfrm>
              <a:off x="916522" y="3876948"/>
              <a:ext cx="2526184" cy="288032"/>
              <a:chOff x="767408" y="1700808"/>
              <a:chExt cx="2526184" cy="2880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32ED7C-EC73-451E-B068-9460DA264BD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DBFE6A-AE32-42C3-A2EC-6833B2D4CB6F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B8182A-9412-43D2-A656-C409DA72E046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749C90-7657-4FFC-9F16-2B8922468D2D}"/>
                </a:ext>
              </a:extLst>
            </p:cNvPr>
            <p:cNvGrpSpPr/>
            <p:nvPr/>
          </p:nvGrpSpPr>
          <p:grpSpPr>
            <a:xfrm>
              <a:off x="945990" y="3156868"/>
              <a:ext cx="2526184" cy="288032"/>
              <a:chOff x="767408" y="1700808"/>
              <a:chExt cx="2526184" cy="28803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CC3EE0-D1E6-481D-862F-C2440674D26D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8921859-F0F9-4632-A895-4C506580A803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845F2A-7EEF-4E0E-94F4-077F9C24CB71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0005AAE-7B97-4F7B-A2FD-535C31301FE2}"/>
                </a:ext>
              </a:extLst>
            </p:cNvPr>
            <p:cNvGrpSpPr/>
            <p:nvPr/>
          </p:nvGrpSpPr>
          <p:grpSpPr>
            <a:xfrm>
              <a:off x="759744" y="4236988"/>
              <a:ext cx="2526184" cy="288032"/>
              <a:chOff x="767408" y="1700808"/>
              <a:chExt cx="2526184" cy="2880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831E0E5-D037-4579-B940-23F78084ABA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5B9B6C1-570C-4498-9260-5104558E1E28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315ED1-BD5C-49F8-8F94-33C984EFDFD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95AC156-5338-44B8-B4E1-9AEEBC1596E5}"/>
              </a:ext>
            </a:extLst>
          </p:cNvPr>
          <p:cNvGrpSpPr/>
          <p:nvPr/>
        </p:nvGrpSpPr>
        <p:grpSpPr>
          <a:xfrm>
            <a:off x="737048" y="5040114"/>
            <a:ext cx="2712430" cy="1368152"/>
            <a:chOff x="737048" y="5040114"/>
            <a:chExt cx="2712430" cy="13681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34FCC83-1583-4CA2-BD16-DFFA30B045C8}"/>
                </a:ext>
              </a:extLst>
            </p:cNvPr>
            <p:cNvGrpSpPr/>
            <p:nvPr/>
          </p:nvGrpSpPr>
          <p:grpSpPr>
            <a:xfrm>
              <a:off x="738908" y="5400154"/>
              <a:ext cx="2526184" cy="288032"/>
              <a:chOff x="767408" y="1700808"/>
              <a:chExt cx="2526184" cy="2880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E36D323-A052-4F31-907B-B308C159BBFB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4885442-02DB-4114-8781-9AC7A2AB14A1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1E78EAB-8CC5-4B64-888A-91BAB77B1EBB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9D543DC-E165-46ED-BD0C-F5305F78A292}"/>
                </a:ext>
              </a:extLst>
            </p:cNvPr>
            <p:cNvGrpSpPr/>
            <p:nvPr/>
          </p:nvGrpSpPr>
          <p:grpSpPr>
            <a:xfrm>
              <a:off x="893826" y="5760194"/>
              <a:ext cx="2526184" cy="288032"/>
              <a:chOff x="767408" y="1700808"/>
              <a:chExt cx="2526184" cy="2880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A175CEB-F066-48E8-8EB0-78638EAC4E70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31A2AA5-67BE-49D2-A673-CE678F474144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99AA6D-F57E-42A4-9FCA-93C1ABD2B37D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37AC93-7442-4FB4-AB21-508B7F7B2C12}"/>
                </a:ext>
              </a:extLst>
            </p:cNvPr>
            <p:cNvGrpSpPr/>
            <p:nvPr/>
          </p:nvGrpSpPr>
          <p:grpSpPr>
            <a:xfrm>
              <a:off x="923294" y="5040114"/>
              <a:ext cx="2526184" cy="288032"/>
              <a:chOff x="767408" y="1700808"/>
              <a:chExt cx="2526184" cy="28803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F96693-6D4A-448D-A1DC-A44D614BC5E9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3C3494-77DE-4A38-87AC-A1E483752A33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7B6A163-95F3-4ABF-B46E-0A66C3AB0F1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5D6CA5B-ED1E-442F-93D4-3A8AFBC69AD8}"/>
                </a:ext>
              </a:extLst>
            </p:cNvPr>
            <p:cNvGrpSpPr/>
            <p:nvPr/>
          </p:nvGrpSpPr>
          <p:grpSpPr>
            <a:xfrm>
              <a:off x="737048" y="6120234"/>
              <a:ext cx="2526184" cy="288032"/>
              <a:chOff x="767408" y="1700808"/>
              <a:chExt cx="2526184" cy="2880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B899379-E312-4C60-8FFB-E0D2E1F37B2F}"/>
                  </a:ext>
                </a:extLst>
              </p:cNvPr>
              <p:cNvSpPr/>
              <p:nvPr/>
            </p:nvSpPr>
            <p:spPr>
              <a:xfrm>
                <a:off x="112744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4B7B819-A729-4F06-8B92-0CAA97ECBE31}"/>
                  </a:ext>
                </a:extLst>
              </p:cNvPr>
              <p:cNvSpPr/>
              <p:nvPr/>
            </p:nvSpPr>
            <p:spPr>
              <a:xfrm>
                <a:off x="1493392" y="1700808"/>
                <a:ext cx="18002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FB35356-59E4-4060-AC6D-36304477A090}"/>
                  </a:ext>
                </a:extLst>
              </p:cNvPr>
              <p:cNvSpPr/>
              <p:nvPr/>
            </p:nvSpPr>
            <p:spPr>
              <a:xfrm>
                <a:off x="767408" y="1700808"/>
                <a:ext cx="36004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</a:t>
                </a: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CCDD50-258C-4D20-A31D-43AA2D2CCB24}"/>
              </a:ext>
            </a:extLst>
          </p:cNvPr>
          <p:cNvGrpSpPr/>
          <p:nvPr/>
        </p:nvGrpSpPr>
        <p:grpSpPr>
          <a:xfrm>
            <a:off x="3791744" y="1666032"/>
            <a:ext cx="1800200" cy="4022154"/>
            <a:chOff x="3791744" y="1666032"/>
            <a:chExt cx="1800200" cy="4022154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EA605AA-C43F-4395-906F-A4C90D1F89C9}"/>
                </a:ext>
              </a:extLst>
            </p:cNvPr>
            <p:cNvCxnSpPr/>
            <p:nvPr/>
          </p:nvCxnSpPr>
          <p:spPr>
            <a:xfrm>
              <a:off x="3935760" y="2060848"/>
              <a:ext cx="1656184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CBAF310-BE8F-4E6C-AA71-7FE8AD60F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5760" y="2060848"/>
              <a:ext cx="1656184" cy="174409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C5FFCEF-D273-4D5E-A078-4509BB64B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1744" y="2060848"/>
              <a:ext cx="1800200" cy="362733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6B0F73-BCF8-4175-89C5-B735B3226C67}"/>
                </a:ext>
              </a:extLst>
            </p:cNvPr>
            <p:cNvSpPr txBox="1"/>
            <p:nvPr/>
          </p:nvSpPr>
          <p:spPr>
            <a:xfrm>
              <a:off x="4424783" y="166603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Mix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F730CC-361E-4D2F-9313-F8680E372794}"/>
                </a:ext>
              </a:extLst>
            </p:cNvPr>
            <p:cNvSpPr txBox="1"/>
            <p:nvPr/>
          </p:nvSpPr>
          <p:spPr>
            <a:xfrm>
              <a:off x="4337743" y="255561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Mix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D9E1745-2739-4108-AA91-28DE8ACDB0D8}"/>
                </a:ext>
              </a:extLst>
            </p:cNvPr>
            <p:cNvSpPr txBox="1"/>
            <p:nvPr/>
          </p:nvSpPr>
          <p:spPr>
            <a:xfrm>
              <a:off x="4223792" y="349171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Mix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D37EFB-A856-430B-A859-55EEFDE5FE36}"/>
              </a:ext>
            </a:extLst>
          </p:cNvPr>
          <p:cNvGrpSpPr/>
          <p:nvPr/>
        </p:nvGrpSpPr>
        <p:grpSpPr>
          <a:xfrm>
            <a:off x="6041641" y="1522442"/>
            <a:ext cx="5905784" cy="2629218"/>
            <a:chOff x="6041641" y="1522442"/>
            <a:chExt cx="5905784" cy="262921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DD55E87-61C7-41F9-9822-716054A7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9986" y="1522442"/>
              <a:ext cx="4392488" cy="22350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0E356CF-2B43-4264-93D1-3405154B94F4}"/>
                </a:ext>
              </a:extLst>
            </p:cNvPr>
            <p:cNvSpPr txBox="1"/>
            <p:nvPr/>
          </p:nvSpPr>
          <p:spPr>
            <a:xfrm>
              <a:off x="10372179" y="1565856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MS1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0DB82D8-3FE4-486F-99E1-030A029589E2}"/>
                </a:ext>
              </a:extLst>
            </p:cNvPr>
            <p:cNvSpPr txBox="1"/>
            <p:nvPr/>
          </p:nvSpPr>
          <p:spPr>
            <a:xfrm>
              <a:off x="6041641" y="3782328"/>
              <a:ext cx="5905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Peptides from all samples run together with a fixed mass shift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D69FE1-A25E-45BD-9451-D5F115703B4E}"/>
              </a:ext>
            </a:extLst>
          </p:cNvPr>
          <p:cNvGrpSpPr/>
          <p:nvPr/>
        </p:nvGrpSpPr>
        <p:grpSpPr>
          <a:xfrm>
            <a:off x="7032104" y="5517232"/>
            <a:ext cx="304800" cy="864096"/>
            <a:chOff x="7032104" y="5517232"/>
            <a:chExt cx="304800" cy="86409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C7F16A-265B-4B45-92A2-2A63E8589059}"/>
                </a:ext>
              </a:extLst>
            </p:cNvPr>
            <p:cNvCxnSpPr/>
            <p:nvPr/>
          </p:nvCxnSpPr>
          <p:spPr>
            <a:xfrm flipV="1">
              <a:off x="7032104" y="5517232"/>
              <a:ext cx="0" cy="864096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13A026-2456-4254-B1EA-59EE66967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4504" y="6120234"/>
              <a:ext cx="0" cy="261094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775012E-BA5D-4AE6-A677-33CEC72AE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6904" y="5949280"/>
              <a:ext cx="0" cy="432048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50D2324-5254-4024-8C67-C4405CF41113}"/>
              </a:ext>
            </a:extLst>
          </p:cNvPr>
          <p:cNvSpPr txBox="1"/>
          <p:nvPr/>
        </p:nvSpPr>
        <p:spPr>
          <a:xfrm>
            <a:off x="883212" y="6506770"/>
            <a:ext cx="233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&gt;15 reporters available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0CF740-3074-43A0-B0DB-DDD69747B1AD}"/>
              </a:ext>
            </a:extLst>
          </p:cNvPr>
          <p:cNvSpPr/>
          <p:nvPr/>
        </p:nvSpPr>
        <p:spPr>
          <a:xfrm>
            <a:off x="8616280" y="1916832"/>
            <a:ext cx="576064" cy="1528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Moving from peptides to proteins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9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451B-6369-4027-9BE4-42732E0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quantitation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53022-96AE-4C27-B461-A1C4DDA5EEE8}"/>
              </a:ext>
            </a:extLst>
          </p:cNvPr>
          <p:cNvSpPr/>
          <p:nvPr/>
        </p:nvSpPr>
        <p:spPr>
          <a:xfrm>
            <a:off x="626979" y="2420888"/>
            <a:ext cx="287673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PSM</a:t>
            </a:r>
            <a:endParaRPr lang="en-GB" dirty="0"/>
          </a:p>
          <a:p>
            <a:pPr algn="ctr"/>
            <a:r>
              <a:rPr lang="en-GB" dirty="0"/>
              <a:t>(Peptide Spectrum Match)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628BC-4AE3-45F1-8F13-75288F19C539}"/>
              </a:ext>
            </a:extLst>
          </p:cNvPr>
          <p:cNvSpPr/>
          <p:nvPr/>
        </p:nvSpPr>
        <p:spPr>
          <a:xfrm>
            <a:off x="4657633" y="2420888"/>
            <a:ext cx="2876733" cy="15121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Peptide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CF24E-EF1F-43AE-B073-A42C970DE544}"/>
              </a:ext>
            </a:extLst>
          </p:cNvPr>
          <p:cNvSpPr/>
          <p:nvPr/>
        </p:nvSpPr>
        <p:spPr>
          <a:xfrm>
            <a:off x="8688287" y="2420888"/>
            <a:ext cx="2876733" cy="1512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Protein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F6BA2DE-7C09-407A-A602-28139E45A3A9}"/>
              </a:ext>
            </a:extLst>
          </p:cNvPr>
          <p:cNvSpPr/>
          <p:nvPr/>
        </p:nvSpPr>
        <p:spPr>
          <a:xfrm>
            <a:off x="3719736" y="2924944"/>
            <a:ext cx="720080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0F351A-0C64-454D-8B4E-EF104824BAB4}"/>
              </a:ext>
            </a:extLst>
          </p:cNvPr>
          <p:cNvSpPr/>
          <p:nvPr/>
        </p:nvSpPr>
        <p:spPr>
          <a:xfrm>
            <a:off x="7751286" y="2924944"/>
            <a:ext cx="720080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A32F9F-26F1-4C93-85D0-60A1BBDE1CF3}"/>
              </a:ext>
            </a:extLst>
          </p:cNvPr>
          <p:cNvSpPr/>
          <p:nvPr/>
        </p:nvSpPr>
        <p:spPr>
          <a:xfrm>
            <a:off x="626978" y="4437112"/>
            <a:ext cx="10938042" cy="864096"/>
          </a:xfrm>
          <a:custGeom>
            <a:avLst/>
            <a:gdLst>
              <a:gd name="connsiteX0" fmla="*/ 0 w 10938042"/>
              <a:gd name="connsiteY0" fmla="*/ 0 h 864096"/>
              <a:gd name="connsiteX1" fmla="*/ 10938042 w 10938042"/>
              <a:gd name="connsiteY1" fmla="*/ 676754 h 864096"/>
              <a:gd name="connsiteX2" fmla="*/ 10938042 w 10938042"/>
              <a:gd name="connsiteY2" fmla="*/ 864096 h 864096"/>
              <a:gd name="connsiteX3" fmla="*/ 0 w 10938042"/>
              <a:gd name="connsiteY3" fmla="*/ 864096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8042" h="864096">
                <a:moveTo>
                  <a:pt x="0" y="0"/>
                </a:moveTo>
                <a:lnTo>
                  <a:pt x="10938042" y="676754"/>
                </a:lnTo>
                <a:lnTo>
                  <a:pt x="10938042" y="864096"/>
                </a:lnTo>
                <a:lnTo>
                  <a:pt x="0" y="864096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Data Volume</a:t>
            </a:r>
          </a:p>
        </p:txBody>
      </p:sp>
    </p:spTree>
    <p:extLst>
      <p:ext uri="{BB962C8B-B14F-4D97-AF65-F5344CB8AC3E}">
        <p14:creationId xmlns:p14="http://schemas.microsoft.com/office/powerpoint/2010/main" val="406082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A08D-C5D4-4912-9019-AF30DBD4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PSMs to Peptides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189B-CC19-406B-BCDD-6CB31325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091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One peptide can produce multiple PSMs</a:t>
            </a:r>
          </a:p>
          <a:p>
            <a:pPr lvl="1"/>
            <a:r>
              <a:rPr lang="en-GB" dirty="0"/>
              <a:t>Different charge states</a:t>
            </a:r>
          </a:p>
          <a:p>
            <a:pPr lvl="1"/>
            <a:r>
              <a:rPr lang="en-GB" dirty="0"/>
              <a:t>Different modifications</a:t>
            </a:r>
          </a:p>
          <a:p>
            <a:pPr lvl="1"/>
            <a:r>
              <a:rPr lang="en-GB" dirty="0"/>
              <a:t>Missed cleavage sites</a:t>
            </a:r>
          </a:p>
          <a:p>
            <a:endParaRPr lang="en-GB" dirty="0"/>
          </a:p>
          <a:p>
            <a:r>
              <a:rPr lang="en-GB" dirty="0"/>
              <a:t>Combine the intensities for all PSMs for the same peptide</a:t>
            </a:r>
          </a:p>
          <a:p>
            <a:pPr lvl="1"/>
            <a:r>
              <a:rPr lang="en-GB" dirty="0"/>
              <a:t>Mean</a:t>
            </a:r>
          </a:p>
          <a:p>
            <a:pPr lvl="1"/>
            <a:r>
              <a:rPr lang="en-GB" dirty="0"/>
              <a:t>Trimmed mean</a:t>
            </a:r>
          </a:p>
          <a:p>
            <a:pPr lvl="1"/>
            <a:r>
              <a:rPr lang="en-GB" dirty="0"/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3519197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4A4-5A56-4AD7-B8F4-486351EB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Peptides to Proteins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A0B411-B1DB-4369-B155-2CCD9D15C4D7}"/>
              </a:ext>
            </a:extLst>
          </p:cNvPr>
          <p:cNvGrpSpPr/>
          <p:nvPr/>
        </p:nvGrpSpPr>
        <p:grpSpPr>
          <a:xfrm>
            <a:off x="88891" y="1410638"/>
            <a:ext cx="11402207" cy="1401000"/>
            <a:chOff x="88891" y="1410638"/>
            <a:chExt cx="11402207" cy="1401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285C06-BD19-465D-AB7A-9C2E932FA740}"/>
                </a:ext>
              </a:extLst>
            </p:cNvPr>
            <p:cNvSpPr/>
            <p:nvPr/>
          </p:nvSpPr>
          <p:spPr>
            <a:xfrm>
              <a:off x="1919536" y="1808604"/>
              <a:ext cx="26642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E8CE5B-4241-4583-BAC6-E4ECC8070449}"/>
                </a:ext>
              </a:extLst>
            </p:cNvPr>
            <p:cNvSpPr/>
            <p:nvPr/>
          </p:nvSpPr>
          <p:spPr>
            <a:xfrm>
              <a:off x="5807968" y="1808604"/>
              <a:ext cx="1853190" cy="43204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AC8204-4D0A-45AA-9118-B83DD057C5EA}"/>
                </a:ext>
              </a:extLst>
            </p:cNvPr>
            <p:cNvSpPr/>
            <p:nvPr/>
          </p:nvSpPr>
          <p:spPr>
            <a:xfrm>
              <a:off x="8832304" y="1808604"/>
              <a:ext cx="2658794" cy="4320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946190-A7B9-4979-9506-5875A19F5A1B}"/>
                </a:ext>
              </a:extLst>
            </p:cNvPr>
            <p:cNvSpPr txBox="1"/>
            <p:nvPr/>
          </p:nvSpPr>
          <p:spPr>
            <a:xfrm>
              <a:off x="2810954" y="1412776"/>
              <a:ext cx="881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Prot</a:t>
              </a:r>
              <a:r>
                <a:rPr lang="en-GB" dirty="0"/>
                <a:t> A1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C23347-BF12-46D6-B2FB-5748703606E0}"/>
                </a:ext>
              </a:extLst>
            </p:cNvPr>
            <p:cNvSpPr txBox="1"/>
            <p:nvPr/>
          </p:nvSpPr>
          <p:spPr>
            <a:xfrm>
              <a:off x="6293833" y="1410638"/>
              <a:ext cx="881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Prot</a:t>
              </a:r>
              <a:r>
                <a:rPr lang="en-GB" dirty="0"/>
                <a:t> A2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595715-7007-4E5F-BA63-57B30DC13CE5}"/>
                </a:ext>
              </a:extLst>
            </p:cNvPr>
            <p:cNvSpPr txBox="1"/>
            <p:nvPr/>
          </p:nvSpPr>
          <p:spPr>
            <a:xfrm>
              <a:off x="9642223" y="1412776"/>
              <a:ext cx="756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Prot</a:t>
              </a:r>
              <a:r>
                <a:rPr lang="en-GB" dirty="0"/>
                <a:t> 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DA3C35-95A1-43BA-A58F-70436CA4259A}"/>
                </a:ext>
              </a:extLst>
            </p:cNvPr>
            <p:cNvSpPr/>
            <p:nvPr/>
          </p:nvSpPr>
          <p:spPr>
            <a:xfrm>
              <a:off x="1919536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7B22B5-A020-463A-8D07-0F86B6D9212D}"/>
                </a:ext>
              </a:extLst>
            </p:cNvPr>
            <p:cNvSpPr/>
            <p:nvPr/>
          </p:nvSpPr>
          <p:spPr>
            <a:xfrm>
              <a:off x="2638578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0C7495-602B-4E29-99B7-B814C51F065D}"/>
                </a:ext>
              </a:extLst>
            </p:cNvPr>
            <p:cNvSpPr/>
            <p:nvPr/>
          </p:nvSpPr>
          <p:spPr>
            <a:xfrm>
              <a:off x="3357620" y="243260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844CE9-D545-4EAF-AEB1-0C53F5CEB2D0}"/>
                </a:ext>
              </a:extLst>
            </p:cNvPr>
            <p:cNvSpPr/>
            <p:nvPr/>
          </p:nvSpPr>
          <p:spPr>
            <a:xfrm>
              <a:off x="4007768" y="243260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9B6B4C-3104-4B4A-89DA-BEB1C49154FA}"/>
                </a:ext>
              </a:extLst>
            </p:cNvPr>
            <p:cNvSpPr/>
            <p:nvPr/>
          </p:nvSpPr>
          <p:spPr>
            <a:xfrm>
              <a:off x="5816461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B005B3-6912-46C2-89EC-3CAE194D1ADF}"/>
                </a:ext>
              </a:extLst>
            </p:cNvPr>
            <p:cNvSpPr/>
            <p:nvPr/>
          </p:nvSpPr>
          <p:spPr>
            <a:xfrm>
              <a:off x="6535503" y="242088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1F0C26-717D-4800-B551-B9D5321E6528}"/>
                </a:ext>
              </a:extLst>
            </p:cNvPr>
            <p:cNvSpPr/>
            <p:nvPr/>
          </p:nvSpPr>
          <p:spPr>
            <a:xfrm>
              <a:off x="7219216" y="2420888"/>
              <a:ext cx="44194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3D5EF7-D7B8-4DF6-9F8A-B2E8E354D38F}"/>
                </a:ext>
              </a:extLst>
            </p:cNvPr>
            <p:cNvSpPr/>
            <p:nvPr/>
          </p:nvSpPr>
          <p:spPr>
            <a:xfrm>
              <a:off x="8826802" y="243988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580C07-5654-42B4-A133-4BEC22DEB4DC}"/>
                </a:ext>
              </a:extLst>
            </p:cNvPr>
            <p:cNvSpPr/>
            <p:nvPr/>
          </p:nvSpPr>
          <p:spPr>
            <a:xfrm>
              <a:off x="9545844" y="243988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E81B1D-11A6-4C19-A61F-474974A4C035}"/>
                </a:ext>
              </a:extLst>
            </p:cNvPr>
            <p:cNvSpPr/>
            <p:nvPr/>
          </p:nvSpPr>
          <p:spPr>
            <a:xfrm>
              <a:off x="10264886" y="245159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6CF265-8FFC-4B79-A448-042A678D3D93}"/>
                </a:ext>
              </a:extLst>
            </p:cNvPr>
            <p:cNvSpPr/>
            <p:nvPr/>
          </p:nvSpPr>
          <p:spPr>
            <a:xfrm>
              <a:off x="10915034" y="245159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3C5C05-1CF9-4E62-AC6A-5610C03C78DB}"/>
                </a:ext>
              </a:extLst>
            </p:cNvPr>
            <p:cNvSpPr txBox="1"/>
            <p:nvPr/>
          </p:nvSpPr>
          <p:spPr>
            <a:xfrm>
              <a:off x="88891" y="2420888"/>
              <a:ext cx="1283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All Peptides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88C4B5-76E3-4745-9B07-7C19EB9FE9BF}"/>
              </a:ext>
            </a:extLst>
          </p:cNvPr>
          <p:cNvGrpSpPr/>
          <p:nvPr/>
        </p:nvGrpSpPr>
        <p:grpSpPr>
          <a:xfrm>
            <a:off x="88890" y="2904013"/>
            <a:ext cx="11402208" cy="485897"/>
            <a:chOff x="88890" y="2904013"/>
            <a:chExt cx="11402208" cy="4858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51840-9BDF-4842-9978-9A3DFE6B3ECC}"/>
                </a:ext>
              </a:extLst>
            </p:cNvPr>
            <p:cNvSpPr/>
            <p:nvPr/>
          </p:nvSpPr>
          <p:spPr>
            <a:xfrm>
              <a:off x="3357620" y="3010872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066C4C-AE82-47CC-97C1-AA4B9AC23F7A}"/>
                </a:ext>
              </a:extLst>
            </p:cNvPr>
            <p:cNvSpPr/>
            <p:nvPr/>
          </p:nvSpPr>
          <p:spPr>
            <a:xfrm>
              <a:off x="4007768" y="3010872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633A4D-8B6A-4C63-ADE7-05579446419E}"/>
                </a:ext>
              </a:extLst>
            </p:cNvPr>
            <p:cNvSpPr/>
            <p:nvPr/>
          </p:nvSpPr>
          <p:spPr>
            <a:xfrm>
              <a:off x="7219216" y="2999160"/>
              <a:ext cx="44194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9D1748-71B0-42DF-8292-4385CFD5BF2C}"/>
                </a:ext>
              </a:extLst>
            </p:cNvPr>
            <p:cNvSpPr/>
            <p:nvPr/>
          </p:nvSpPr>
          <p:spPr>
            <a:xfrm>
              <a:off x="8826802" y="301815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239791-1DB8-476C-8B7B-FF2871D19CC4}"/>
                </a:ext>
              </a:extLst>
            </p:cNvPr>
            <p:cNvSpPr/>
            <p:nvPr/>
          </p:nvSpPr>
          <p:spPr>
            <a:xfrm>
              <a:off x="9545844" y="3018158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1884DF-2AD1-4461-9D36-F948CD12A848}"/>
                </a:ext>
              </a:extLst>
            </p:cNvPr>
            <p:cNvSpPr/>
            <p:nvPr/>
          </p:nvSpPr>
          <p:spPr>
            <a:xfrm>
              <a:off x="10264886" y="302987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B756BB-BFF5-466F-9C7F-B3631CA64B1F}"/>
                </a:ext>
              </a:extLst>
            </p:cNvPr>
            <p:cNvSpPr/>
            <p:nvPr/>
          </p:nvSpPr>
          <p:spPr>
            <a:xfrm>
              <a:off x="10915034" y="3029870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868F1F-7DF7-4FD1-82A6-C5C19A055936}"/>
                </a:ext>
              </a:extLst>
            </p:cNvPr>
            <p:cNvSpPr txBox="1"/>
            <p:nvPr/>
          </p:nvSpPr>
          <p:spPr>
            <a:xfrm>
              <a:off x="88890" y="2904013"/>
              <a:ext cx="172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Unique Peptides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E4C690-F970-4564-A74F-13617B1A5C15}"/>
              </a:ext>
            </a:extLst>
          </p:cNvPr>
          <p:cNvGrpSpPr/>
          <p:nvPr/>
        </p:nvGrpSpPr>
        <p:grpSpPr>
          <a:xfrm>
            <a:off x="88890" y="3563724"/>
            <a:ext cx="3129556" cy="369332"/>
            <a:chOff x="88890" y="3563724"/>
            <a:chExt cx="3129556" cy="3693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A24116-559E-4148-8786-4951856FAB6E}"/>
                </a:ext>
              </a:extLst>
            </p:cNvPr>
            <p:cNvSpPr/>
            <p:nvPr/>
          </p:nvSpPr>
          <p:spPr>
            <a:xfrm>
              <a:off x="1923340" y="357301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51F988-EE91-4108-8780-A8FAE7743C36}"/>
                </a:ext>
              </a:extLst>
            </p:cNvPr>
            <p:cNvSpPr/>
            <p:nvPr/>
          </p:nvSpPr>
          <p:spPr>
            <a:xfrm>
              <a:off x="2642382" y="3573016"/>
              <a:ext cx="5760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44A462-8F9E-463E-8523-83E567DD1BB3}"/>
                </a:ext>
              </a:extLst>
            </p:cNvPr>
            <p:cNvSpPr txBox="1"/>
            <p:nvPr/>
          </p:nvSpPr>
          <p:spPr>
            <a:xfrm>
              <a:off x="88890" y="3563724"/>
              <a:ext cx="1568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Razor Peptides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4FC67AA-CFD0-4E19-9921-743879762C0F}"/>
              </a:ext>
            </a:extLst>
          </p:cNvPr>
          <p:cNvSpPr txBox="1"/>
          <p:nvPr/>
        </p:nvSpPr>
        <p:spPr>
          <a:xfrm>
            <a:off x="875981" y="4475728"/>
            <a:ext cx="5220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Assigning Razor Peptides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Protein with most unique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Protein with highest molecular weight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00E904-8DD4-42F9-81F0-66EFFFF0E009}"/>
              </a:ext>
            </a:extLst>
          </p:cNvPr>
          <p:cNvSpPr txBox="1"/>
          <p:nvPr/>
        </p:nvSpPr>
        <p:spPr>
          <a:xfrm>
            <a:off x="6999211" y="4475728"/>
            <a:ext cx="4171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Quantitative value assignment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Mean of peptide quantitation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Sum of peptide quantitation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Highest peptide quantitation</a:t>
            </a:r>
          </a:p>
        </p:txBody>
      </p:sp>
    </p:spTree>
    <p:extLst>
      <p:ext uri="{BB962C8B-B14F-4D97-AF65-F5344CB8AC3E}">
        <p14:creationId xmlns:p14="http://schemas.microsoft.com/office/powerpoint/2010/main" val="37040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DDBF-FD45-47C1-8251-540CD5B7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Grouping Proteins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E9731-33D7-4552-8FE6-0AD28A1D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Multiple proteins which share the same peptides are grouped together</a:t>
            </a:r>
          </a:p>
          <a:p>
            <a:r>
              <a:rPr lang="en-GB" dirty="0"/>
              <a:t>Different groups can share peptides (Razor Peptides)</a:t>
            </a:r>
          </a:p>
        </p:txBody>
      </p:sp>
    </p:spTree>
    <p:extLst>
      <p:ext uri="{BB962C8B-B14F-4D97-AF65-F5344CB8AC3E}">
        <p14:creationId xmlns:p14="http://schemas.microsoft.com/office/powerpoint/2010/main" val="298926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8B7A-1D60-43A4-AE17-22757A2B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Reported Values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A3162C-2D68-410B-A63A-9AB8E872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82150"/>
            <a:ext cx="10972800" cy="2044013"/>
          </a:xfrm>
        </p:spPr>
        <p:txBody>
          <a:bodyPr/>
          <a:lstStyle/>
          <a:p>
            <a:r>
              <a:rPr lang="en-GB" dirty="0"/>
              <a:t>How many peptides were observed (unique or with razor)</a:t>
            </a:r>
          </a:p>
          <a:p>
            <a:r>
              <a:rPr lang="en-GB" dirty="0"/>
              <a:t>What percentage of peptides were observed (coverage)</a:t>
            </a:r>
          </a:p>
          <a:p>
            <a:r>
              <a:rPr lang="en-GB" dirty="0"/>
              <a:t>Missed Cleavages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A21DD-94D9-48A0-9824-BDBD65C3C641}"/>
              </a:ext>
            </a:extLst>
          </p:cNvPr>
          <p:cNvSpPr/>
          <p:nvPr/>
        </p:nvSpPr>
        <p:spPr>
          <a:xfrm>
            <a:off x="3696435" y="1772816"/>
            <a:ext cx="480908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CA2E2-FD31-4B52-BA8A-F150D646A570}"/>
              </a:ext>
            </a:extLst>
          </p:cNvPr>
          <p:cNvSpPr/>
          <p:nvPr/>
        </p:nvSpPr>
        <p:spPr>
          <a:xfrm>
            <a:off x="3686483" y="2404098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F8DFE-BCB9-42E9-8618-751558A2EE4D}"/>
              </a:ext>
            </a:extLst>
          </p:cNvPr>
          <p:cNvSpPr/>
          <p:nvPr/>
        </p:nvSpPr>
        <p:spPr>
          <a:xfrm>
            <a:off x="4987047" y="2404098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42FEE-E21D-4EF5-BB1F-9B11E0329FB9}"/>
              </a:ext>
            </a:extLst>
          </p:cNvPr>
          <p:cNvSpPr/>
          <p:nvPr/>
        </p:nvSpPr>
        <p:spPr>
          <a:xfrm>
            <a:off x="6287611" y="2415810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7CF53-9655-41C6-9119-9B819F88DEEC}"/>
              </a:ext>
            </a:extLst>
          </p:cNvPr>
          <p:cNvSpPr/>
          <p:nvPr/>
        </p:nvSpPr>
        <p:spPr>
          <a:xfrm>
            <a:off x="7463564" y="2415810"/>
            <a:ext cx="10419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14513E-B959-46B9-9959-4B42F54D448C}"/>
              </a:ext>
            </a:extLst>
          </p:cNvPr>
          <p:cNvSpPr/>
          <p:nvPr/>
        </p:nvSpPr>
        <p:spPr>
          <a:xfrm>
            <a:off x="3696435" y="2936959"/>
            <a:ext cx="233256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54A2E4-2CC2-4B40-AA2A-CCAD72F97E32}"/>
              </a:ext>
            </a:extLst>
          </p:cNvPr>
          <p:cNvSpPr/>
          <p:nvPr/>
        </p:nvSpPr>
        <p:spPr>
          <a:xfrm>
            <a:off x="3686483" y="3429000"/>
            <a:ext cx="364308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90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Proteomics Data Files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89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4504E0-8199-454D-B42A-081A8BAC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0"/>
            <a:ext cx="87351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DE47B-086D-402F-B0F5-5C3F70B85ED3}"/>
              </a:ext>
            </a:extLst>
          </p:cNvPr>
          <p:cNvSpPr txBox="1"/>
          <p:nvPr/>
        </p:nvSpPr>
        <p:spPr>
          <a:xfrm>
            <a:off x="8926466" y="2420888"/>
            <a:ext cx="292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Most common format</a:t>
            </a:r>
          </a:p>
          <a:p>
            <a:r>
              <a:rPr lang="en-GB" sz="2400" dirty="0"/>
              <a:t>(&gt;70% of PRIDE)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F005E-2E64-420F-B74E-160320F2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4624"/>
            <a:ext cx="277950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8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860-0D54-452D-8C60-B6B58143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in RAW 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8C9116-2155-499C-9F24-DF324F24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Chromatography times</a:t>
            </a:r>
          </a:p>
          <a:p>
            <a:r>
              <a:rPr lang="en-GB" dirty="0"/>
              <a:t>Instrument settings</a:t>
            </a:r>
          </a:p>
          <a:p>
            <a:r>
              <a:rPr lang="en-GB" dirty="0"/>
              <a:t>Spectra (with details)</a:t>
            </a:r>
          </a:p>
          <a:p>
            <a:pPr lvl="1"/>
            <a:r>
              <a:rPr lang="en-GB" dirty="0"/>
              <a:t>MS1</a:t>
            </a:r>
          </a:p>
          <a:p>
            <a:pPr lvl="1"/>
            <a:r>
              <a:rPr lang="en-GB" dirty="0"/>
              <a:t>MS2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5EB2C-03B4-4B10-A6FB-50F10703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556792"/>
            <a:ext cx="534024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Principles of Proteomics Mass Spec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40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Repositories for Proteomics Mass Spec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407966"/>
            <a:ext cx="9073008" cy="53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0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DDE28-4E4A-4F9A-BBB5-89C9E7D97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"/>
          <a:stretch/>
        </p:blipFill>
        <p:spPr>
          <a:xfrm>
            <a:off x="767408" y="-243"/>
            <a:ext cx="10441160" cy="68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3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73A47-5D64-47E9-BFE8-42F898434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/>
          <a:stretch/>
        </p:blipFill>
        <p:spPr>
          <a:xfrm>
            <a:off x="59668" y="6499"/>
            <a:ext cx="12072664" cy="68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9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11FD-0820-42C7-BAB6-6B1458BF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public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9B656-BC68-4431-8133-C37F5AC9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that are well recorded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18E28C-E874-44F0-A8F8-A51B2A6321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Mass spec collection metrics</a:t>
            </a:r>
          </a:p>
          <a:p>
            <a:r>
              <a:rPr lang="en-GB" dirty="0"/>
              <a:t>Organism</a:t>
            </a:r>
          </a:p>
          <a:p>
            <a:r>
              <a:rPr lang="en-GB" dirty="0"/>
              <a:t>Modifications</a:t>
            </a:r>
          </a:p>
          <a:p>
            <a:r>
              <a:rPr lang="en-GB" dirty="0"/>
              <a:t>(Search method)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177352-6532-4FE0-95C9-9DA09809B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Things that are NOT recorded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5E5F53-24F0-426C-8F7C-CB53A06CDD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Sample details</a:t>
            </a:r>
          </a:p>
          <a:p>
            <a:r>
              <a:rPr lang="en-GB" dirty="0"/>
              <a:t>Experimental Conditions</a:t>
            </a:r>
          </a:p>
          <a:p>
            <a:r>
              <a:rPr lang="en-GB" dirty="0"/>
              <a:t>Link from RAW files to samples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81FB8-B9EE-4CED-9548-A6BF7DAD31AB}"/>
              </a:ext>
            </a:extLst>
          </p:cNvPr>
          <p:cNvSpPr txBox="1"/>
          <p:nvPr/>
        </p:nvSpPr>
        <p:spPr>
          <a:xfrm>
            <a:off x="510117" y="5107623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Finding data is simple.  Downloading RAW files is easy.  Figuring out which sample is which can be a complete nightmare.</a:t>
            </a:r>
          </a:p>
        </p:txBody>
      </p:sp>
    </p:spTree>
    <p:extLst>
      <p:ext uri="{BB962C8B-B14F-4D97-AF65-F5344CB8AC3E}">
        <p14:creationId xmlns:p14="http://schemas.microsoft.com/office/powerpoint/2010/main" val="4053604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FDB7-257D-4A29-BE1B-ACE1AEFD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Files to download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F7D4F-C0C1-46E5-9FD0-5EA8C69C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6" y="1447572"/>
            <a:ext cx="6524625" cy="47529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B96857-0EC8-4B03-BA16-DEB7627EDE0F}"/>
              </a:ext>
            </a:extLst>
          </p:cNvPr>
          <p:cNvGrpSpPr/>
          <p:nvPr/>
        </p:nvGrpSpPr>
        <p:grpSpPr>
          <a:xfrm>
            <a:off x="7155429" y="2638608"/>
            <a:ext cx="4291039" cy="461665"/>
            <a:chOff x="7155429" y="2638608"/>
            <a:chExt cx="4291039" cy="46166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732C269-82B7-4209-B6FB-95066BF9759B}"/>
                </a:ext>
              </a:extLst>
            </p:cNvPr>
            <p:cNvSpPr/>
            <p:nvPr/>
          </p:nvSpPr>
          <p:spPr>
            <a:xfrm rot="10800000">
              <a:off x="7155429" y="2780928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EEE49F-186B-4BC6-830D-A74698C612A4}"/>
                </a:ext>
              </a:extLst>
            </p:cNvPr>
            <p:cNvSpPr txBox="1"/>
            <p:nvPr/>
          </p:nvSpPr>
          <p:spPr>
            <a:xfrm>
              <a:off x="7968208" y="2638608"/>
              <a:ext cx="3478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Quantitated search results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47E836-C6BE-491B-B8B1-5FC62C77B845}"/>
              </a:ext>
            </a:extLst>
          </p:cNvPr>
          <p:cNvGrpSpPr/>
          <p:nvPr/>
        </p:nvGrpSpPr>
        <p:grpSpPr>
          <a:xfrm>
            <a:off x="7155429" y="3501008"/>
            <a:ext cx="3183043" cy="461665"/>
            <a:chOff x="7155429" y="2638608"/>
            <a:chExt cx="3183043" cy="4616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E1A8BE0-1BC7-4E26-8ED3-568B1F8077DA}"/>
                </a:ext>
              </a:extLst>
            </p:cNvPr>
            <p:cNvSpPr/>
            <p:nvPr/>
          </p:nvSpPr>
          <p:spPr>
            <a:xfrm rot="10800000">
              <a:off x="7155429" y="2780928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070E04-5B77-47CF-A501-1E0C3C457273}"/>
                </a:ext>
              </a:extLst>
            </p:cNvPr>
            <p:cNvSpPr txBox="1"/>
            <p:nvPr/>
          </p:nvSpPr>
          <p:spPr>
            <a:xfrm>
              <a:off x="7968208" y="2638608"/>
              <a:ext cx="2370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Sample metadata</a:t>
              </a:r>
            </a:p>
          </p:txBody>
        </p:sp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EDF6799-1FD1-42A2-9224-C39ABD2A04C9}"/>
              </a:ext>
            </a:extLst>
          </p:cNvPr>
          <p:cNvSpPr/>
          <p:nvPr/>
        </p:nvSpPr>
        <p:spPr>
          <a:xfrm>
            <a:off x="7155428" y="3962673"/>
            <a:ext cx="432048" cy="1554559"/>
          </a:xfrm>
          <a:prstGeom prst="rightBrace">
            <a:avLst>
              <a:gd name="adj1" fmla="val 2597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69E0B-BD01-4D34-AAC0-F26E4A78F516}"/>
              </a:ext>
            </a:extLst>
          </p:cNvPr>
          <p:cNvSpPr txBox="1"/>
          <p:nvPr/>
        </p:nvSpPr>
        <p:spPr>
          <a:xfrm>
            <a:off x="7968208" y="4479503"/>
            <a:ext cx="2546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Raw spectrum files</a:t>
            </a:r>
          </a:p>
        </p:txBody>
      </p:sp>
    </p:spTree>
    <p:extLst>
      <p:ext uri="{BB962C8B-B14F-4D97-AF65-F5344CB8AC3E}">
        <p14:creationId xmlns:p14="http://schemas.microsoft.com/office/powerpoint/2010/main" val="3251324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Finding Data in Public Repositories</a:t>
            </a:r>
          </a:p>
        </p:txBody>
      </p:sp>
    </p:spTree>
    <p:extLst>
      <p:ext uri="{BB962C8B-B14F-4D97-AF65-F5344CB8AC3E}">
        <p14:creationId xmlns:p14="http://schemas.microsoft.com/office/powerpoint/2010/main" val="4066637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Running a Database Search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57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0DA9-72FC-4A30-AE51-17EA1843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Information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FEA6-60D6-43AC-89B6-A14FF91F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Which RAW file(s) are you analysing?</a:t>
            </a:r>
          </a:p>
          <a:p>
            <a:r>
              <a:rPr lang="en-GB" dirty="0"/>
              <a:t>Which sequences do you want to search against?</a:t>
            </a:r>
          </a:p>
          <a:p>
            <a:r>
              <a:rPr lang="en-GB" dirty="0"/>
              <a:t>Which type of quantitation are you using?</a:t>
            </a:r>
          </a:p>
          <a:p>
            <a:r>
              <a:rPr lang="en-GB" dirty="0"/>
              <a:t>How did you digest your peptides?</a:t>
            </a:r>
          </a:p>
          <a:p>
            <a:r>
              <a:rPr lang="en-GB" dirty="0"/>
              <a:t>What modifications do you expect to be present?</a:t>
            </a:r>
          </a:p>
          <a:p>
            <a:endParaRPr lang="en-GB" dirty="0"/>
          </a:p>
          <a:p>
            <a:r>
              <a:rPr lang="en-GB" dirty="0"/>
              <a:t>Specific thresholds</a:t>
            </a:r>
          </a:p>
          <a:p>
            <a:pPr lvl="1"/>
            <a:r>
              <a:rPr lang="en-GB" dirty="0"/>
              <a:t>Mass accuracy</a:t>
            </a:r>
          </a:p>
          <a:p>
            <a:pPr lvl="1"/>
            <a:r>
              <a:rPr lang="en-GB" dirty="0"/>
              <a:t>LC time flexibility</a:t>
            </a:r>
          </a:p>
          <a:p>
            <a:pPr lvl="1"/>
            <a:r>
              <a:rPr lang="en-GB" dirty="0"/>
              <a:t>Statistical thresholds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E64E-1024-4E7D-ADD0-712288D4C557}"/>
              </a:ext>
            </a:extLst>
          </p:cNvPr>
          <p:cNvSpPr txBox="1"/>
          <p:nvPr/>
        </p:nvSpPr>
        <p:spPr>
          <a:xfrm>
            <a:off x="5375920" y="515719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Normally either left at defaults, or set based on the machine you're using</a:t>
            </a:r>
          </a:p>
        </p:txBody>
      </p:sp>
    </p:spTree>
    <p:extLst>
      <p:ext uri="{BB962C8B-B14F-4D97-AF65-F5344CB8AC3E}">
        <p14:creationId xmlns:p14="http://schemas.microsoft.com/office/powerpoint/2010/main" val="3957773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</a:t>
            </a:r>
            <a:r>
              <a:rPr lang="en-GB" dirty="0" err="1"/>
              <a:t>MaxQuant</a:t>
            </a:r>
            <a:r>
              <a:rPr lang="en-GB" dirty="0"/>
              <a:t> (Label Free)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CD16D-883D-40BF-B6A3-8FF4A76B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97" y="1772816"/>
            <a:ext cx="4262264" cy="4525963"/>
          </a:xfrm>
        </p:spPr>
        <p:txBody>
          <a:bodyPr/>
          <a:lstStyle/>
          <a:p>
            <a:r>
              <a:rPr lang="en-GB" dirty="0"/>
              <a:t>Set Data</a:t>
            </a:r>
          </a:p>
          <a:p>
            <a:r>
              <a:rPr lang="en-GB" dirty="0"/>
              <a:t>Set Cores</a:t>
            </a:r>
          </a:p>
          <a:p>
            <a:r>
              <a:rPr lang="en-GB" dirty="0"/>
              <a:t>Set Search Sequences</a:t>
            </a:r>
          </a:p>
          <a:p>
            <a:r>
              <a:rPr lang="en-GB" dirty="0"/>
              <a:t>Set Quantitation</a:t>
            </a:r>
          </a:p>
          <a:p>
            <a:r>
              <a:rPr lang="en-GB" dirty="0"/>
              <a:t>Save Parameters</a:t>
            </a:r>
          </a:p>
          <a:p>
            <a:endParaRPr lang="en-GB" dirty="0"/>
          </a:p>
          <a:p>
            <a:r>
              <a:rPr lang="en-GB" dirty="0"/>
              <a:t>Run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524F0-BEC4-4C77-B16F-49694587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772816"/>
            <a:ext cx="67722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1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 Raw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E4914-4198-4D57-BB44-63FB88CC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444420"/>
            <a:ext cx="9361583" cy="5116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96140A-64F6-4A45-A990-71F1E5CD41C7}"/>
              </a:ext>
            </a:extLst>
          </p:cNvPr>
          <p:cNvSpPr/>
          <p:nvPr/>
        </p:nvSpPr>
        <p:spPr>
          <a:xfrm>
            <a:off x="2639616" y="1988840"/>
            <a:ext cx="648072" cy="18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D627C1-5817-4092-83B0-FFE2596E6563}"/>
              </a:ext>
            </a:extLst>
          </p:cNvPr>
          <p:cNvGrpSpPr/>
          <p:nvPr/>
        </p:nvGrpSpPr>
        <p:grpSpPr>
          <a:xfrm>
            <a:off x="238498" y="1988840"/>
            <a:ext cx="2852365" cy="830997"/>
            <a:chOff x="238498" y="1988840"/>
            <a:chExt cx="2852365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A9AC15-9470-49DC-B367-BB618E160F5A}"/>
                </a:ext>
              </a:extLst>
            </p:cNvPr>
            <p:cNvSpPr/>
            <p:nvPr/>
          </p:nvSpPr>
          <p:spPr>
            <a:xfrm>
              <a:off x="2705100" y="2171699"/>
              <a:ext cx="385763" cy="2143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AE3679-8AC6-422C-AEBE-ED1A1031988D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1919536" y="2278855"/>
              <a:ext cx="78556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FBD500-4D2B-489D-9B72-6F1FD097AAF4}"/>
                </a:ext>
              </a:extLst>
            </p:cNvPr>
            <p:cNvSpPr txBox="1"/>
            <p:nvPr/>
          </p:nvSpPr>
          <p:spPr>
            <a:xfrm>
              <a:off x="238498" y="1988840"/>
              <a:ext cx="168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400" dirty="0"/>
                <a:t>Select RAW </a:t>
              </a:r>
            </a:p>
            <a:p>
              <a:pPr algn="r"/>
              <a:r>
                <a:rPr lang="en-GB" sz="2400" dirty="0"/>
                <a:t>files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5A0624-28A1-44B9-951E-EF3728C90F44}"/>
              </a:ext>
            </a:extLst>
          </p:cNvPr>
          <p:cNvGrpSpPr/>
          <p:nvPr/>
        </p:nvGrpSpPr>
        <p:grpSpPr>
          <a:xfrm>
            <a:off x="74088" y="5875635"/>
            <a:ext cx="3650186" cy="487065"/>
            <a:chOff x="74088" y="5875635"/>
            <a:chExt cx="3650186" cy="4870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A06116-1A97-407C-B862-E92F44A6AE50}"/>
                </a:ext>
              </a:extLst>
            </p:cNvPr>
            <p:cNvSpPr/>
            <p:nvPr/>
          </p:nvSpPr>
          <p:spPr>
            <a:xfrm>
              <a:off x="2639615" y="5949280"/>
              <a:ext cx="1084659" cy="4134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F5176-BF0B-43B6-957A-FAB221E2E9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8767" y="6133577"/>
              <a:ext cx="785564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AC8613-B0F0-46F4-B703-16705E917A8A}"/>
                </a:ext>
              </a:extLst>
            </p:cNvPr>
            <p:cNvSpPr txBox="1"/>
            <p:nvPr/>
          </p:nvSpPr>
          <p:spPr>
            <a:xfrm>
              <a:off x="74088" y="5875635"/>
              <a:ext cx="1708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Select Cores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2E1BF4-A095-4FF4-A084-D9EBDCEA92E4}"/>
              </a:ext>
            </a:extLst>
          </p:cNvPr>
          <p:cNvGrpSpPr/>
          <p:nvPr/>
        </p:nvGrpSpPr>
        <p:grpSpPr>
          <a:xfrm>
            <a:off x="4424250" y="2179301"/>
            <a:ext cx="5653200" cy="3337928"/>
            <a:chOff x="4424250" y="2179301"/>
            <a:chExt cx="5653200" cy="3337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63CE5B-8F3A-4D8A-9F9B-ACC3782FCBFD}"/>
                </a:ext>
              </a:extLst>
            </p:cNvPr>
            <p:cNvSpPr/>
            <p:nvPr/>
          </p:nvSpPr>
          <p:spPr>
            <a:xfrm>
              <a:off x="4424250" y="2179301"/>
              <a:ext cx="1095686" cy="6016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854B-D17B-436E-99C2-61147382F6B8}"/>
                </a:ext>
              </a:extLst>
            </p:cNvPr>
            <p:cNvCxnSpPr>
              <a:cxnSpLocks/>
              <a:stCxn id="23" idx="1"/>
              <a:endCxn id="20" idx="3"/>
            </p:cNvCxnSpPr>
            <p:nvPr/>
          </p:nvCxnSpPr>
          <p:spPr>
            <a:xfrm flipH="1" flipV="1">
              <a:off x="5519936" y="2480112"/>
              <a:ext cx="3647877" cy="18129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B18BCD-7718-4FD4-849E-3BADD3D6E252}"/>
                </a:ext>
              </a:extLst>
            </p:cNvPr>
            <p:cNvSpPr/>
            <p:nvPr/>
          </p:nvSpPr>
          <p:spPr>
            <a:xfrm>
              <a:off x="9167813" y="3068960"/>
              <a:ext cx="909637" cy="24482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95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1236-22A2-4B20-AB61-0226C8DC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mass spectrometers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9F2B2-C62A-477C-BA6C-913890CED317}"/>
              </a:ext>
            </a:extLst>
          </p:cNvPr>
          <p:cNvSpPr/>
          <p:nvPr/>
        </p:nvSpPr>
        <p:spPr>
          <a:xfrm>
            <a:off x="838710" y="1417638"/>
            <a:ext cx="4968552" cy="51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Time of Flight </a:t>
            </a:r>
          </a:p>
          <a:p>
            <a:pPr algn="ctr"/>
            <a:r>
              <a:rPr lang="en-GB" sz="2400" dirty="0"/>
              <a:t>(TOF)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12C9B-1F77-4DB5-8340-0B8BDFE19F44}"/>
              </a:ext>
            </a:extLst>
          </p:cNvPr>
          <p:cNvSpPr/>
          <p:nvPr/>
        </p:nvSpPr>
        <p:spPr>
          <a:xfrm>
            <a:off x="6591876" y="1417638"/>
            <a:ext cx="4968552" cy="510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Fourier Transform Ion Cyclotron Resonance (FT-ICR)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16D13-EED8-45AF-B19C-3DFD96FD601B}"/>
              </a:ext>
            </a:extLst>
          </p:cNvPr>
          <p:cNvSpPr/>
          <p:nvPr/>
        </p:nvSpPr>
        <p:spPr>
          <a:xfrm>
            <a:off x="1055440" y="2560638"/>
            <a:ext cx="4536504" cy="374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72A0B-D355-463A-B3AE-2453BD0D070F}"/>
              </a:ext>
            </a:extLst>
          </p:cNvPr>
          <p:cNvSpPr/>
          <p:nvPr/>
        </p:nvSpPr>
        <p:spPr>
          <a:xfrm>
            <a:off x="6791366" y="2560638"/>
            <a:ext cx="4536504" cy="374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20275D-6381-4306-90F4-4D9B52EC9088}"/>
              </a:ext>
            </a:extLst>
          </p:cNvPr>
          <p:cNvGrpSpPr/>
          <p:nvPr/>
        </p:nvGrpSpPr>
        <p:grpSpPr>
          <a:xfrm>
            <a:off x="1193723" y="2689720"/>
            <a:ext cx="4372299" cy="1891408"/>
            <a:chOff x="1193723" y="2689720"/>
            <a:chExt cx="4372299" cy="18914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B1C950-CCC8-4F3B-9E68-27CC77D2669F}"/>
                </a:ext>
              </a:extLst>
            </p:cNvPr>
            <p:cNvCxnSpPr/>
            <p:nvPr/>
          </p:nvCxnSpPr>
          <p:spPr>
            <a:xfrm>
              <a:off x="1631504" y="3140968"/>
              <a:ext cx="0" cy="144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F8E0F5-ECCE-4945-8B05-B0F5BE88200D}"/>
                </a:ext>
              </a:extLst>
            </p:cNvPr>
            <p:cNvCxnSpPr/>
            <p:nvPr/>
          </p:nvCxnSpPr>
          <p:spPr>
            <a:xfrm>
              <a:off x="5087888" y="3140968"/>
              <a:ext cx="0" cy="1440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2B51D3-47C4-4690-9B05-DB4F38E10F40}"/>
                </a:ext>
              </a:extLst>
            </p:cNvPr>
            <p:cNvSpPr txBox="1"/>
            <p:nvPr/>
          </p:nvSpPr>
          <p:spPr>
            <a:xfrm>
              <a:off x="1193723" y="2692355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C5003-227C-406F-B042-70454CBD664F}"/>
                </a:ext>
              </a:extLst>
            </p:cNvPr>
            <p:cNvSpPr txBox="1"/>
            <p:nvPr/>
          </p:nvSpPr>
          <p:spPr>
            <a:xfrm>
              <a:off x="4560169" y="2689720"/>
              <a:ext cx="1005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Detector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5B73C0-567E-4B5F-A2D7-724E0B495E04}"/>
              </a:ext>
            </a:extLst>
          </p:cNvPr>
          <p:cNvGrpSpPr/>
          <p:nvPr/>
        </p:nvGrpSpPr>
        <p:grpSpPr>
          <a:xfrm>
            <a:off x="2324460" y="3454400"/>
            <a:ext cx="2279023" cy="553778"/>
            <a:chOff x="2324460" y="3454400"/>
            <a:chExt cx="2279023" cy="55377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B17A11-44FC-4920-9FB0-0AB3E6544544}"/>
                </a:ext>
              </a:extLst>
            </p:cNvPr>
            <p:cNvSpPr/>
            <p:nvPr/>
          </p:nvSpPr>
          <p:spPr>
            <a:xfrm>
              <a:off x="4373849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F132CB-0565-4042-A517-EA5257B66339}"/>
                </a:ext>
              </a:extLst>
            </p:cNvPr>
            <p:cNvSpPr/>
            <p:nvPr/>
          </p:nvSpPr>
          <p:spPr>
            <a:xfrm>
              <a:off x="2324460" y="3454400"/>
              <a:ext cx="550664" cy="55066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4329C5-70B8-429D-AA37-82981191DD48}"/>
                </a:ext>
              </a:extLst>
            </p:cNvPr>
            <p:cNvGrpSpPr/>
            <p:nvPr/>
          </p:nvGrpSpPr>
          <p:grpSpPr>
            <a:xfrm>
              <a:off x="3496071" y="3598416"/>
              <a:ext cx="327334" cy="262632"/>
              <a:chOff x="3496071" y="3598416"/>
              <a:chExt cx="327334" cy="26263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40251BD-DEDC-4130-9A1B-BC2ACA42C910}"/>
                  </a:ext>
                </a:extLst>
              </p:cNvPr>
              <p:cNvSpPr/>
              <p:nvPr/>
            </p:nvSpPr>
            <p:spPr>
              <a:xfrm>
                <a:off x="3544644" y="3598416"/>
                <a:ext cx="247100" cy="2626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77509-41E9-4A18-B956-FADD3EB72F86}"/>
                  </a:ext>
                </a:extLst>
              </p:cNvPr>
              <p:cNvSpPr txBox="1"/>
              <p:nvPr/>
            </p:nvSpPr>
            <p:spPr>
              <a:xfrm>
                <a:off x="3496071" y="3599438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+1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210A8F-A04B-4EA0-85E4-8F2ED16428D3}"/>
                </a:ext>
              </a:extLst>
            </p:cNvPr>
            <p:cNvGrpSpPr/>
            <p:nvPr/>
          </p:nvGrpSpPr>
          <p:grpSpPr>
            <a:xfrm>
              <a:off x="4276149" y="3745546"/>
              <a:ext cx="327334" cy="262632"/>
              <a:chOff x="3496071" y="3598416"/>
              <a:chExt cx="327334" cy="26263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70A3E33-A2F3-42A9-AC3C-F5A39D69FF71}"/>
                  </a:ext>
                </a:extLst>
              </p:cNvPr>
              <p:cNvSpPr/>
              <p:nvPr/>
            </p:nvSpPr>
            <p:spPr>
              <a:xfrm>
                <a:off x="3544644" y="3598416"/>
                <a:ext cx="247100" cy="2626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A578B3-93FD-4006-A283-22CD8F9C22E0}"/>
                  </a:ext>
                </a:extLst>
              </p:cNvPr>
              <p:cNvSpPr txBox="1"/>
              <p:nvPr/>
            </p:nvSpPr>
            <p:spPr>
              <a:xfrm>
                <a:off x="3496071" y="3599438"/>
                <a:ext cx="3273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+2</a:t>
                </a:r>
              </a:p>
            </p:txBody>
          </p:sp>
        </p:grpSp>
      </p:grp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9C89D541-D64A-40BC-8DA4-879711E832A8}"/>
              </a:ext>
            </a:extLst>
          </p:cNvPr>
          <p:cNvSpPr/>
          <p:nvPr/>
        </p:nvSpPr>
        <p:spPr>
          <a:xfrm>
            <a:off x="1326995" y="3392996"/>
            <a:ext cx="311463" cy="432048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3521F9A-9CED-4298-A6B9-5F0EFD0655C0}"/>
              </a:ext>
            </a:extLst>
          </p:cNvPr>
          <p:cNvGrpSpPr/>
          <p:nvPr/>
        </p:nvGrpSpPr>
        <p:grpSpPr>
          <a:xfrm>
            <a:off x="1207695" y="4941570"/>
            <a:ext cx="3887148" cy="1268265"/>
            <a:chOff x="1207695" y="4941570"/>
            <a:chExt cx="3887148" cy="12682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AA9E184-20D9-4099-8531-2D8BC25834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458" y="5051928"/>
              <a:ext cx="6955" cy="788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74380B-EF7F-4C15-B37C-6120DEBCCC7E}"/>
                </a:ext>
              </a:extLst>
            </p:cNvPr>
            <p:cNvCxnSpPr>
              <a:cxnSpLocks/>
            </p:cNvCxnSpPr>
            <p:nvPr/>
          </p:nvCxnSpPr>
          <p:spPr>
            <a:xfrm>
              <a:off x="1638458" y="5840503"/>
              <a:ext cx="34563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AC0539-1C2F-4D76-B939-CC33BF156001}"/>
                </a:ext>
              </a:extLst>
            </p:cNvPr>
            <p:cNvSpPr txBox="1"/>
            <p:nvPr/>
          </p:nvSpPr>
          <p:spPr>
            <a:xfrm>
              <a:off x="2947844" y="5840503"/>
              <a:ext cx="1208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 (m/z)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600843-F76C-48F8-AE33-FF5FE38558B0}"/>
                </a:ext>
              </a:extLst>
            </p:cNvPr>
            <p:cNvSpPr txBox="1"/>
            <p:nvPr/>
          </p:nvSpPr>
          <p:spPr>
            <a:xfrm rot="16200000">
              <a:off x="893570" y="5255695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Intensity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93F56A-403E-442A-B6FA-5CBFDE1E3E16}"/>
              </a:ext>
            </a:extLst>
          </p:cNvPr>
          <p:cNvGrpSpPr/>
          <p:nvPr/>
        </p:nvGrpSpPr>
        <p:grpSpPr>
          <a:xfrm>
            <a:off x="2163230" y="5157192"/>
            <a:ext cx="1672199" cy="683311"/>
            <a:chOff x="2163230" y="5157192"/>
            <a:chExt cx="1672199" cy="68331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267841-3565-4F77-9E08-39682EE3B69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230" y="5157192"/>
              <a:ext cx="0" cy="6833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71206B-6EC5-4448-B799-E17D7A496648}"/>
                </a:ext>
              </a:extLst>
            </p:cNvPr>
            <p:cNvCxnSpPr>
              <a:cxnSpLocks/>
            </p:cNvCxnSpPr>
            <p:nvPr/>
          </p:nvCxnSpPr>
          <p:spPr>
            <a:xfrm>
              <a:off x="2952074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6CBA53-9B7E-4F43-8104-BC08C1D4547A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29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AEBE5B-CB05-4D07-A02C-8685F69844B7}"/>
              </a:ext>
            </a:extLst>
          </p:cNvPr>
          <p:cNvGrpSpPr/>
          <p:nvPr/>
        </p:nvGrpSpPr>
        <p:grpSpPr>
          <a:xfrm>
            <a:off x="7228476" y="2913517"/>
            <a:ext cx="2986364" cy="1899449"/>
            <a:chOff x="7228476" y="2913517"/>
            <a:chExt cx="2986364" cy="189944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D5DB073-E554-4540-B2CE-6F7937546653}"/>
                </a:ext>
              </a:extLst>
            </p:cNvPr>
            <p:cNvGrpSpPr/>
            <p:nvPr/>
          </p:nvGrpSpPr>
          <p:grpSpPr>
            <a:xfrm>
              <a:off x="7228476" y="2940758"/>
              <a:ext cx="2016224" cy="1872208"/>
              <a:chOff x="8089284" y="2888940"/>
              <a:chExt cx="2016224" cy="187220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6C7F276-2E4D-4A32-A1DF-175ADEF9FC94}"/>
                  </a:ext>
                </a:extLst>
              </p:cNvPr>
              <p:cNvSpPr/>
              <p:nvPr/>
            </p:nvSpPr>
            <p:spPr>
              <a:xfrm>
                <a:off x="8089284" y="2888940"/>
                <a:ext cx="2016224" cy="187220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7DD2F1B-EE7F-4890-A358-E9AFF4E8B6C0}"/>
                  </a:ext>
                </a:extLst>
              </p:cNvPr>
              <p:cNvSpPr/>
              <p:nvPr/>
            </p:nvSpPr>
            <p:spPr>
              <a:xfrm>
                <a:off x="8904312" y="3645024"/>
                <a:ext cx="352380" cy="36004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8092B1F-1655-4662-9749-6509D06387CC}"/>
                  </a:ext>
                </a:extLst>
              </p:cNvPr>
              <p:cNvSpPr/>
              <p:nvPr/>
            </p:nvSpPr>
            <p:spPr>
              <a:xfrm>
                <a:off x="8694534" y="3423582"/>
                <a:ext cx="785842" cy="80292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502F66B-2990-46C0-AA12-8BE4A967DE14}"/>
                  </a:ext>
                </a:extLst>
              </p:cNvPr>
              <p:cNvSpPr/>
              <p:nvPr/>
            </p:nvSpPr>
            <p:spPr>
              <a:xfrm>
                <a:off x="8313062" y="3046365"/>
                <a:ext cx="1527354" cy="156055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6F0154D-A235-4941-BCBD-DFCFAD727109}"/>
                  </a:ext>
                </a:extLst>
              </p:cNvPr>
              <p:cNvSpPr/>
              <p:nvPr/>
            </p:nvSpPr>
            <p:spPr>
              <a:xfrm>
                <a:off x="8897358" y="386778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4DA757D-97C9-479A-9BE5-48FE69C93C68}"/>
                  </a:ext>
                </a:extLst>
              </p:cNvPr>
              <p:cNvSpPr/>
              <p:nvPr/>
            </p:nvSpPr>
            <p:spPr>
              <a:xfrm>
                <a:off x="9226005" y="3402987"/>
                <a:ext cx="247100" cy="2626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E6D0302-9C70-4E0F-84A2-3BF75095C45C}"/>
                  </a:ext>
                </a:extLst>
              </p:cNvPr>
              <p:cNvSpPr/>
              <p:nvPr/>
            </p:nvSpPr>
            <p:spPr>
              <a:xfrm>
                <a:off x="8291090" y="4091894"/>
                <a:ext cx="550664" cy="55066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737C24-896F-4E85-BD6F-E7768DAA67CC}"/>
                </a:ext>
              </a:extLst>
            </p:cNvPr>
            <p:cNvSpPr txBox="1"/>
            <p:nvPr/>
          </p:nvSpPr>
          <p:spPr>
            <a:xfrm>
              <a:off x="9208987" y="2913517"/>
              <a:ext cx="1005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Detector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4C1852CF-6631-4610-82C6-3AA84A19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033" y="3244880"/>
            <a:ext cx="2016224" cy="179766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989C1A2-85E4-411F-B396-B9B2489124CD}"/>
              </a:ext>
            </a:extLst>
          </p:cNvPr>
          <p:cNvGrpSpPr/>
          <p:nvPr/>
        </p:nvGrpSpPr>
        <p:grpSpPr>
          <a:xfrm>
            <a:off x="6992781" y="5016264"/>
            <a:ext cx="3887148" cy="1268265"/>
            <a:chOff x="1207695" y="4941570"/>
            <a:chExt cx="3887148" cy="126826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814E2DE-3C91-4E18-BE3C-AD57C7491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458" y="5051928"/>
              <a:ext cx="6955" cy="7885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BABB84-84FC-453B-BE2B-6ECF653B9D5A}"/>
                </a:ext>
              </a:extLst>
            </p:cNvPr>
            <p:cNvCxnSpPr>
              <a:cxnSpLocks/>
            </p:cNvCxnSpPr>
            <p:nvPr/>
          </p:nvCxnSpPr>
          <p:spPr>
            <a:xfrm>
              <a:off x="1638458" y="5840503"/>
              <a:ext cx="34563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26328F-FD64-41C4-AE7F-FCBBB4C343E5}"/>
                </a:ext>
              </a:extLst>
            </p:cNvPr>
            <p:cNvSpPr txBox="1"/>
            <p:nvPr/>
          </p:nvSpPr>
          <p:spPr>
            <a:xfrm>
              <a:off x="2471154" y="5840503"/>
              <a:ext cx="1725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Frequency (m/z)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E0D18C-AADA-4A1E-94B3-FA7AF879388E}"/>
                </a:ext>
              </a:extLst>
            </p:cNvPr>
            <p:cNvSpPr txBox="1"/>
            <p:nvPr/>
          </p:nvSpPr>
          <p:spPr>
            <a:xfrm rot="16200000">
              <a:off x="893570" y="5255695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Intensity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5E3C364-9CBD-4A80-81D9-401FFC87089A}"/>
              </a:ext>
            </a:extLst>
          </p:cNvPr>
          <p:cNvGrpSpPr/>
          <p:nvPr/>
        </p:nvGrpSpPr>
        <p:grpSpPr>
          <a:xfrm>
            <a:off x="7948316" y="5231886"/>
            <a:ext cx="1672199" cy="683311"/>
            <a:chOff x="2163230" y="5157192"/>
            <a:chExt cx="1672199" cy="68331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686F899-78AC-433C-BC55-AE59162D262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230" y="5157192"/>
              <a:ext cx="0" cy="6833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725C6F5-A2DB-4D2F-90AE-FE83C1D37E18}"/>
                </a:ext>
              </a:extLst>
            </p:cNvPr>
            <p:cNvCxnSpPr>
              <a:cxnSpLocks/>
            </p:cNvCxnSpPr>
            <p:nvPr/>
          </p:nvCxnSpPr>
          <p:spPr>
            <a:xfrm>
              <a:off x="2952074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E909444-CB07-48DB-B33F-2C2C8DC3E51C}"/>
                </a:ext>
              </a:extLst>
            </p:cNvPr>
            <p:cNvCxnSpPr>
              <a:cxnSpLocks/>
            </p:cNvCxnSpPr>
            <p:nvPr/>
          </p:nvCxnSpPr>
          <p:spPr>
            <a:xfrm>
              <a:off x="3835429" y="5440361"/>
              <a:ext cx="0" cy="400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7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Quantitation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EBCE3-7A80-444C-8619-6EF890EA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0963"/>
            <a:ext cx="7515225" cy="5476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20089-0254-40F4-953A-29B0D71B6495}"/>
              </a:ext>
            </a:extLst>
          </p:cNvPr>
          <p:cNvSpPr/>
          <p:nvPr/>
        </p:nvSpPr>
        <p:spPr>
          <a:xfrm>
            <a:off x="270719" y="2152303"/>
            <a:ext cx="533400" cy="243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9D6FA-16A6-42A3-BDE5-282626D7F522}"/>
              </a:ext>
            </a:extLst>
          </p:cNvPr>
          <p:cNvSpPr/>
          <p:nvPr/>
        </p:nvSpPr>
        <p:spPr>
          <a:xfrm>
            <a:off x="2391619" y="2133254"/>
            <a:ext cx="1412726" cy="24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FD44F-3469-4BAB-A867-4336A933BC1E}"/>
              </a:ext>
            </a:extLst>
          </p:cNvPr>
          <p:cNvSpPr/>
          <p:nvPr/>
        </p:nvSpPr>
        <p:spPr>
          <a:xfrm>
            <a:off x="2580209" y="3104555"/>
            <a:ext cx="1412726" cy="24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3994EE-FE36-4484-8F8A-B5F86A3FE91B}"/>
              </a:ext>
            </a:extLst>
          </p:cNvPr>
          <p:cNvGrpSpPr/>
          <p:nvPr/>
        </p:nvGrpSpPr>
        <p:grpSpPr>
          <a:xfrm>
            <a:off x="5015880" y="3104555"/>
            <a:ext cx="6768752" cy="2808312"/>
            <a:chOff x="5015880" y="3104555"/>
            <a:chExt cx="6768752" cy="2808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1F0B79-4F1D-4DDF-8003-DF4344B9C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10" t="18446" r="22796" b="30278"/>
            <a:stretch/>
          </p:blipFill>
          <p:spPr>
            <a:xfrm>
              <a:off x="5015880" y="3104555"/>
              <a:ext cx="6768752" cy="280831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78263F-1FF6-4FDA-A5F9-CA0ABC4439FB}"/>
                </a:ext>
              </a:extLst>
            </p:cNvPr>
            <p:cNvSpPr/>
            <p:nvPr/>
          </p:nvSpPr>
          <p:spPr>
            <a:xfrm>
              <a:off x="5019130" y="3104555"/>
              <a:ext cx="644822" cy="2476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77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F74D-32D2-4450-BCCA-7344EB62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dirty="0"/>
              <a:t>Identification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94C1B-91B6-4F3A-97DB-32B0CF255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0" b="10101"/>
          <a:stretch/>
        </p:blipFill>
        <p:spPr>
          <a:xfrm>
            <a:off x="3647728" y="1171270"/>
            <a:ext cx="5256584" cy="5473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AFDFD0-B81E-4E0F-A2CC-97B068C5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45789"/>
            <a:ext cx="2667000" cy="5524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6A7D21-65B9-472A-97BE-018561BB2856}"/>
              </a:ext>
            </a:extLst>
          </p:cNvPr>
          <p:cNvSpPr/>
          <p:nvPr/>
        </p:nvSpPr>
        <p:spPr>
          <a:xfrm>
            <a:off x="3647728" y="5477987"/>
            <a:ext cx="2232248" cy="218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12709-898E-489E-B768-01774339DBBF}"/>
              </a:ext>
            </a:extLst>
          </p:cNvPr>
          <p:cNvSpPr/>
          <p:nvPr/>
        </p:nvSpPr>
        <p:spPr>
          <a:xfrm>
            <a:off x="3710309" y="1589392"/>
            <a:ext cx="648072" cy="18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Sequences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907F0-64D4-4ECD-BCD1-9DFFD3B01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0" b="9949"/>
          <a:stretch/>
        </p:blipFill>
        <p:spPr>
          <a:xfrm>
            <a:off x="1055440" y="1764804"/>
            <a:ext cx="10887075" cy="48105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541906-85B4-4B79-A600-144DB2E77126}"/>
              </a:ext>
            </a:extLst>
          </p:cNvPr>
          <p:cNvSpPr/>
          <p:nvPr/>
        </p:nvSpPr>
        <p:spPr>
          <a:xfrm>
            <a:off x="1127448" y="1988840"/>
            <a:ext cx="648072" cy="18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B8697-ABA7-4801-9C12-2337A29E75F9}"/>
              </a:ext>
            </a:extLst>
          </p:cNvPr>
          <p:cNvSpPr/>
          <p:nvPr/>
        </p:nvSpPr>
        <p:spPr>
          <a:xfrm>
            <a:off x="3472022" y="2949816"/>
            <a:ext cx="895785" cy="191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51F6E-510D-443E-8FB2-4568F8A7E245}"/>
              </a:ext>
            </a:extLst>
          </p:cNvPr>
          <p:cNvSpPr/>
          <p:nvPr/>
        </p:nvSpPr>
        <p:spPr>
          <a:xfrm>
            <a:off x="1056578" y="4834859"/>
            <a:ext cx="2591149" cy="191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22C65-BD8D-44B8-8587-8EFBC98C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541" b="66857"/>
          <a:stretch/>
        </p:blipFill>
        <p:spPr>
          <a:xfrm>
            <a:off x="603300" y="1700808"/>
            <a:ext cx="2949103" cy="1728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EB692-C029-4D83-B170-D98428CD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and Running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D6D18-36D6-47BF-B6C7-2BCFC12C11FF}"/>
              </a:ext>
            </a:extLst>
          </p:cNvPr>
          <p:cNvSpPr/>
          <p:nvPr/>
        </p:nvSpPr>
        <p:spPr>
          <a:xfrm>
            <a:off x="3935760" y="17008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$ ls -l mqpar.xml</a:t>
            </a:r>
          </a:p>
          <a:p>
            <a:r>
              <a:rPr lang="en-GB" dirty="0">
                <a:latin typeface="Consolas" panose="020B0609020204030204" pitchFamily="49" charset="0"/>
              </a:rPr>
              <a:t>-</a:t>
            </a:r>
            <a:r>
              <a:rPr lang="en-GB" dirty="0" err="1">
                <a:latin typeface="Consolas" panose="020B0609020204030204" pitchFamily="49" charset="0"/>
              </a:rPr>
              <a:t>rw</a:t>
            </a:r>
            <a:r>
              <a:rPr lang="en-GB" dirty="0">
                <a:latin typeface="Consolas" panose="020B0609020204030204" pitchFamily="49" charset="0"/>
              </a:rPr>
              <a:t>-</a:t>
            </a:r>
            <a:r>
              <a:rPr lang="en-GB" dirty="0" err="1">
                <a:latin typeface="Consolas" panose="020B0609020204030204" pitchFamily="49" charset="0"/>
              </a:rPr>
              <a:t>rw</a:t>
            </a:r>
            <a:r>
              <a:rPr lang="en-GB" dirty="0">
                <a:latin typeface="Consolas" panose="020B0609020204030204" pitchFamily="49" charset="0"/>
              </a:rPr>
              <a:t>-r-- 1 </a:t>
            </a:r>
            <a:r>
              <a:rPr lang="en-GB" dirty="0" err="1">
                <a:latin typeface="Consolas" panose="020B0609020204030204" pitchFamily="49" charset="0"/>
              </a:rPr>
              <a:t>andrewss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bioinf</a:t>
            </a:r>
            <a:r>
              <a:rPr lang="en-GB" dirty="0">
                <a:latin typeface="Consolas" panose="020B0609020204030204" pitchFamily="49" charset="0"/>
              </a:rPr>
              <a:t> 29631 Aug 20 10:09 mqpar.xml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12CD83-8FF3-443F-8E9D-278AEA8178CB}"/>
              </a:ext>
            </a:extLst>
          </p:cNvPr>
          <p:cNvSpPr/>
          <p:nvPr/>
        </p:nvSpPr>
        <p:spPr>
          <a:xfrm>
            <a:off x="671735" y="5157192"/>
            <a:ext cx="1084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onsolas" panose="020B0609020204030204" pitchFamily="49" charset="0"/>
              </a:rPr>
              <a:t>ssub</a:t>
            </a:r>
            <a:r>
              <a:rPr lang="en-GB" sz="2400" dirty="0">
                <a:latin typeface="Consolas" panose="020B0609020204030204" pitchFamily="49" charset="0"/>
              </a:rPr>
              <a:t> -o mqcmd.log --cores=12 --mem=20G </a:t>
            </a:r>
            <a:r>
              <a:rPr lang="en-GB" sz="2400" dirty="0" err="1">
                <a:latin typeface="Consolas" panose="020B0609020204030204" pitchFamily="49" charset="0"/>
              </a:rPr>
              <a:t>maxquant_cmd</a:t>
            </a:r>
            <a:r>
              <a:rPr lang="en-GB" sz="2400" dirty="0">
                <a:latin typeface="Consolas" panose="020B0609020204030204" pitchFamily="49" charset="0"/>
              </a:rPr>
              <a:t> mqpar.xml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594E4-9609-4E0D-9B4F-FBB91F1C3011}"/>
              </a:ext>
            </a:extLst>
          </p:cNvPr>
          <p:cNvSpPr/>
          <p:nvPr/>
        </p:nvSpPr>
        <p:spPr>
          <a:xfrm>
            <a:off x="4138381" y="4075579"/>
            <a:ext cx="3915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onsolas" panose="020B0609020204030204" pitchFamily="49" charset="0"/>
              </a:rPr>
              <a:t>maxquant_cmd</a:t>
            </a:r>
            <a:r>
              <a:rPr lang="en-GB" sz="2400" dirty="0">
                <a:latin typeface="Consolas" panose="020B0609020204030204" pitchFamily="49" charset="0"/>
              </a:rPr>
              <a:t> mqpar.xml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99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2887-2FD4-4532-9AE6-C85B08C4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Easier searches with </a:t>
            </a:r>
            <a:r>
              <a:rPr lang="en-GB" dirty="0" err="1">
                <a:latin typeface="Consolas" panose="020B0609020204030204" pitchFamily="49" charset="0"/>
              </a:rPr>
              <a:t>mqtemplate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23325-D0E0-4485-BC05-67C3241CACC9}"/>
              </a:ext>
            </a:extLst>
          </p:cNvPr>
          <p:cNvSpPr/>
          <p:nvPr/>
        </p:nvSpPr>
        <p:spPr>
          <a:xfrm>
            <a:off x="1370187" y="1844824"/>
            <a:ext cx="945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Consolas" panose="020B0609020204030204" pitchFamily="49" charset="0"/>
              </a:rPr>
              <a:t>mqtemplate</a:t>
            </a:r>
            <a:r>
              <a:rPr lang="en-GB" sz="2800" dirty="0">
                <a:latin typeface="Consolas" panose="020B0609020204030204" pitchFamily="49" charset="0"/>
              </a:rPr>
              <a:t> --template </a:t>
            </a:r>
            <a:r>
              <a:rPr lang="en-GB" sz="2800" dirty="0" err="1">
                <a:latin typeface="Consolas" panose="020B0609020204030204" pitchFamily="49" charset="0"/>
              </a:rPr>
              <a:t>lfq</a:t>
            </a:r>
            <a:r>
              <a:rPr lang="en-GB" sz="2800" dirty="0">
                <a:latin typeface="Consolas" panose="020B0609020204030204" pitchFamily="49" charset="0"/>
              </a:rPr>
              <a:t> --proteome mouse *raw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0A255-F855-4B59-B432-8CDA83949071}"/>
              </a:ext>
            </a:extLst>
          </p:cNvPr>
          <p:cNvSpPr/>
          <p:nvPr/>
        </p:nvSpPr>
        <p:spPr>
          <a:xfrm>
            <a:off x="695400" y="3068960"/>
            <a:ext cx="112785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Proteome file is /bi/apps/</a:t>
            </a:r>
            <a:r>
              <a:rPr lang="en-GB" dirty="0" err="1">
                <a:latin typeface="Consolas" panose="020B0609020204030204" pitchFamily="49" charset="0"/>
              </a:rPr>
              <a:t>mqtemplate</a:t>
            </a:r>
            <a:r>
              <a:rPr lang="en-GB" dirty="0">
                <a:latin typeface="Consolas" panose="020B0609020204030204" pitchFamily="49" charset="0"/>
              </a:rPr>
              <a:t>/latest/proteomes/mouse_UP000000589_2024_08_23.fa</a:t>
            </a:r>
          </a:p>
          <a:p>
            <a:r>
              <a:rPr lang="en-GB" dirty="0">
                <a:latin typeface="Consolas" panose="020B0609020204030204" pitchFamily="49" charset="0"/>
              </a:rPr>
              <a:t>Template file is /bi/apps/</a:t>
            </a:r>
            <a:r>
              <a:rPr lang="en-GB" dirty="0" err="1">
                <a:latin typeface="Consolas" panose="020B0609020204030204" pitchFamily="49" charset="0"/>
              </a:rPr>
              <a:t>mqtemplate</a:t>
            </a:r>
            <a:r>
              <a:rPr lang="en-GB" dirty="0">
                <a:latin typeface="Consolas" panose="020B0609020204030204" pitchFamily="49" charset="0"/>
              </a:rPr>
              <a:t>/latest/templates/lfq.xml</a:t>
            </a:r>
          </a:p>
          <a:p>
            <a:r>
              <a:rPr lang="en-GB" dirty="0">
                <a:latin typeface="Consolas" panose="020B0609020204030204" pitchFamily="49" charset="0"/>
              </a:rPr>
              <a:t>Writing </a:t>
            </a:r>
            <a:r>
              <a:rPr lang="en-GB" dirty="0" err="1">
                <a:latin typeface="Consolas" panose="020B0609020204030204" pitchFamily="49" charset="0"/>
              </a:rPr>
              <a:t>mqpar</a:t>
            </a:r>
            <a:r>
              <a:rPr lang="en-GB" dirty="0">
                <a:latin typeface="Consolas" panose="020B0609020204030204" pitchFamily="49" charset="0"/>
              </a:rPr>
              <a:t> to /bi/home/</a:t>
            </a:r>
            <a:r>
              <a:rPr lang="en-GB" dirty="0" err="1">
                <a:latin typeface="Consolas" panose="020B0609020204030204" pitchFamily="49" charset="0"/>
              </a:rPr>
              <a:t>andrewss</a:t>
            </a:r>
            <a:r>
              <a:rPr lang="en-GB" dirty="0">
                <a:latin typeface="Consolas" panose="020B0609020204030204" pitchFamily="49" charset="0"/>
              </a:rPr>
              <a:t>/</a:t>
            </a:r>
            <a:r>
              <a:rPr lang="en-GB" dirty="0" err="1">
                <a:latin typeface="Consolas" panose="020B0609020204030204" pitchFamily="49" charset="0"/>
              </a:rPr>
              <a:t>MaxQuantTest</a:t>
            </a:r>
            <a:r>
              <a:rPr lang="en-GB" dirty="0">
                <a:latin typeface="Consolas" panose="020B0609020204030204" pitchFamily="49" charset="0"/>
              </a:rPr>
              <a:t>/example/mqpar.xml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Command to start searching: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 err="1">
                <a:latin typeface="Consolas" panose="020B0609020204030204" pitchFamily="49" charset="0"/>
              </a:rPr>
              <a:t>ssub</a:t>
            </a:r>
            <a:r>
              <a:rPr lang="en-GB" dirty="0">
                <a:latin typeface="Consolas" panose="020B0609020204030204" pitchFamily="49" charset="0"/>
              </a:rPr>
              <a:t> -o mqcmd.log --cores=12 --mem=24G </a:t>
            </a:r>
            <a:r>
              <a:rPr lang="en-GB" dirty="0" err="1">
                <a:latin typeface="Consolas" panose="020B0609020204030204" pitchFamily="49" charset="0"/>
              </a:rPr>
              <a:t>maxquant_cmd</a:t>
            </a:r>
            <a:r>
              <a:rPr lang="en-GB" dirty="0">
                <a:latin typeface="Consolas" panose="020B0609020204030204" pitchFamily="49" charset="0"/>
              </a:rPr>
              <a:t> mqpar.xml</a:t>
            </a:r>
          </a:p>
        </p:txBody>
      </p:sp>
    </p:spTree>
    <p:extLst>
      <p:ext uri="{BB962C8B-B14F-4D97-AF65-F5344CB8AC3E}">
        <p14:creationId xmlns:p14="http://schemas.microsoft.com/office/powerpoint/2010/main" val="42710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D5F3-8755-4F66-987E-A3CCA2C7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 File Whilst Running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62C9A-E419-4A4A-B414-020D5099858C}"/>
              </a:ext>
            </a:extLst>
          </p:cNvPr>
          <p:cNvSpPr/>
          <p:nvPr/>
        </p:nvSpPr>
        <p:spPr>
          <a:xfrm>
            <a:off x="119336" y="1470949"/>
            <a:ext cx="44980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Configuring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Assemble run info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run info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Testing </a:t>
            </a:r>
            <a:r>
              <a:rPr lang="en-GB" sz="1600" dirty="0" err="1">
                <a:latin typeface="Consolas" panose="020B0609020204030204" pitchFamily="49" charset="0"/>
              </a:rPr>
              <a:t>fasta</a:t>
            </a:r>
            <a:r>
              <a:rPr lang="en-GB" sz="1600" dirty="0">
                <a:latin typeface="Consolas" panose="020B0609020204030204" pitchFamily="49" charset="0"/>
              </a:rPr>
              <a:t> files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Testing raw files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Feature detection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Deisotoping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MS/MS preparation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Calculating peak properties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Combining </a:t>
            </a:r>
            <a:r>
              <a:rPr lang="en-GB" sz="1600" dirty="0" err="1">
                <a:latin typeface="Consolas" panose="020B0609020204030204" pitchFamily="49" charset="0"/>
              </a:rPr>
              <a:t>apl</a:t>
            </a:r>
            <a:r>
              <a:rPr lang="en-GB" sz="1600" dirty="0">
                <a:latin typeface="Consolas" panose="020B0609020204030204" pitchFamily="49" charset="0"/>
              </a:rPr>
              <a:t> files for first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Preparing searches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MS/MS first search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Read search results for recalibration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Mass recalibration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Calculating masses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MS/MS preparation for main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Combining </a:t>
            </a:r>
            <a:r>
              <a:rPr lang="en-GB" sz="1600" dirty="0" err="1">
                <a:latin typeface="Consolas" panose="020B0609020204030204" pitchFamily="49" charset="0"/>
              </a:rPr>
              <a:t>apl</a:t>
            </a:r>
            <a:r>
              <a:rPr lang="en-GB" sz="1600" dirty="0">
                <a:latin typeface="Consolas" panose="020B0609020204030204" pitchFamily="49" charset="0"/>
              </a:rPr>
              <a:t> files for main search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D5EF98-2A71-45A0-BCDE-F003F440078B}"/>
              </a:ext>
            </a:extLst>
          </p:cNvPr>
          <p:cNvSpPr/>
          <p:nvPr/>
        </p:nvSpPr>
        <p:spPr>
          <a:xfrm>
            <a:off x="4439816" y="1470949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MS/MS main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Preparing combined folder 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Correcting errors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Reading search engine results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Preparing reverse hits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search engine results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Filter identifications (MS/MS)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Calculating PEP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Copying identifications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Applying FDR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Assembling second peptide MS/MS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Combining second peptide files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Second peptide search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Reading search engine results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search engine results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Filtering identifications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Applying FDR (SP)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Re-quantification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Reporter quantification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C0878-58BC-494D-8B02-B94B20F79368}"/>
              </a:ext>
            </a:extLst>
          </p:cNvPr>
          <p:cNvSpPr/>
          <p:nvPr/>
        </p:nvSpPr>
        <p:spPr>
          <a:xfrm>
            <a:off x="8472264" y="1475388"/>
            <a:ext cx="3826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solas" panose="020B0609020204030204" pitchFamily="49" charset="0"/>
              </a:rPr>
              <a:t>Retention time alignment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1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2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3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Matching between runs 4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Prepare protein assembly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Assembling proteins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Assembling unidentified peptides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protein assembly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Updating identifications 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Label-free preparation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Label-free normalization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Label-free quantification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Label-free collect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Estimating complexity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Prepare writing tables 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Writing tables 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Finish writing tables </a:t>
            </a:r>
          </a:p>
        </p:txBody>
      </p:sp>
    </p:spTree>
    <p:extLst>
      <p:ext uri="{BB962C8B-B14F-4D97-AF65-F5344CB8AC3E}">
        <p14:creationId xmlns:p14="http://schemas.microsoft.com/office/powerpoint/2010/main" val="6057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3C82-38D8-4B31-A84F-990079A4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Files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B90A3-D54C-4992-B240-08E8200AF934}"/>
              </a:ext>
            </a:extLst>
          </p:cNvPr>
          <p:cNvGrpSpPr/>
          <p:nvPr/>
        </p:nvGrpSpPr>
        <p:grpSpPr>
          <a:xfrm>
            <a:off x="839416" y="1187624"/>
            <a:ext cx="1944216" cy="1944216"/>
            <a:chOff x="839416" y="1187624"/>
            <a:chExt cx="1944216" cy="1944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4A8EE3-7F48-4F8A-B4BF-F8C8A8C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416" y="1187624"/>
              <a:ext cx="1944216" cy="19442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A921E0-4C75-41B6-A81B-4C48450560DE}"/>
                </a:ext>
              </a:extLst>
            </p:cNvPr>
            <p:cNvSpPr txBox="1"/>
            <p:nvPr/>
          </p:nvSpPr>
          <p:spPr>
            <a:xfrm>
              <a:off x="1028104" y="1982917"/>
              <a:ext cx="1566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RAW files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5DFCE92-A806-450C-9793-7FB1BF91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23" y="2754053"/>
            <a:ext cx="1944216" cy="1944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5F23A-316F-405B-AAF0-0B162C2BAB9F}"/>
              </a:ext>
            </a:extLst>
          </p:cNvPr>
          <p:cNvSpPr txBox="1"/>
          <p:nvPr/>
        </p:nvSpPr>
        <p:spPr>
          <a:xfrm>
            <a:off x="1991544" y="3549346"/>
            <a:ext cx="1637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combined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A07F9E-A636-48C4-8259-BF047CEE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4468255"/>
            <a:ext cx="1944216" cy="1944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1753BE-A08F-4EF5-9FAB-E36AF624D982}"/>
              </a:ext>
            </a:extLst>
          </p:cNvPr>
          <p:cNvSpPr txBox="1"/>
          <p:nvPr/>
        </p:nvSpPr>
        <p:spPr>
          <a:xfrm>
            <a:off x="3464922" y="5293760"/>
            <a:ext cx="581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DCDB5-1E40-4A41-A779-AAB1E89C2166}"/>
              </a:ext>
            </a:extLst>
          </p:cNvPr>
          <p:cNvSpPr txBox="1"/>
          <p:nvPr/>
        </p:nvSpPr>
        <p:spPr>
          <a:xfrm>
            <a:off x="6456040" y="1876890"/>
            <a:ext cx="44903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evidence.txt</a:t>
            </a:r>
          </a:p>
          <a:p>
            <a:r>
              <a:rPr lang="en-GB" sz="2000" dirty="0"/>
              <a:t>All of the quantified data at PSM level</a:t>
            </a:r>
          </a:p>
          <a:p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summary.txt</a:t>
            </a:r>
          </a:p>
          <a:p>
            <a:r>
              <a:rPr lang="en-GB" sz="2000" dirty="0"/>
              <a:t>Overall summary metrics for the run</a:t>
            </a:r>
          </a:p>
          <a:p>
            <a:endParaRPr lang="en-GB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proteinGroups.txt</a:t>
            </a:r>
          </a:p>
          <a:p>
            <a:r>
              <a:rPr lang="en-GB" sz="2000" dirty="0"/>
              <a:t>Details of the proteins which were joined</a:t>
            </a:r>
          </a:p>
        </p:txBody>
      </p:sp>
    </p:spTree>
    <p:extLst>
      <p:ext uri="{BB962C8B-B14F-4D97-AF65-F5344CB8AC3E}">
        <p14:creationId xmlns:p14="http://schemas.microsoft.com/office/powerpoint/2010/main" val="1158865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FDD0-384E-4B20-B257-3FFE2756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Control of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D575-8A4D-4AF5-A552-9A8594CE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10238928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Problems during sample preparation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Digestion failed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Sample Contaminated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/>
              <a:t>Low sample amount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Problems during Chromatography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Even amounts of data over time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Consistent rate between experiments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Problems with the Mass Spec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Poor mass accuracy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/>
              <a:t>Poor matching to reference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4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E606-0AC3-4495-BB1D-AE3338D8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PTXQC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3A0D-D106-4E76-A2F0-DFAD80A4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892695"/>
          </a:xfrm>
        </p:spPr>
        <p:txBody>
          <a:bodyPr/>
          <a:lstStyle/>
          <a:p>
            <a:r>
              <a:rPr lang="en-GB" dirty="0"/>
              <a:t>R package – calculates a QC report from MQ or </a:t>
            </a:r>
            <a:r>
              <a:rPr lang="en-GB" dirty="0" err="1"/>
              <a:t>MzTab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3DCE2-5764-40F7-B7C8-4EDCACED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80" y="2348880"/>
            <a:ext cx="8256240" cy="4128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378E00-6C68-4045-A462-9E893743BDEA}"/>
              </a:ext>
            </a:extLst>
          </p:cNvPr>
          <p:cNvSpPr/>
          <p:nvPr/>
        </p:nvSpPr>
        <p:spPr>
          <a:xfrm>
            <a:off x="6472164" y="6469726"/>
            <a:ext cx="571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https://cran.rstudio.com/web/packages/PTXQC/index.html</a:t>
            </a:r>
          </a:p>
        </p:txBody>
      </p:sp>
    </p:spTree>
    <p:extLst>
      <p:ext uri="{BB962C8B-B14F-4D97-AF65-F5344CB8AC3E}">
        <p14:creationId xmlns:p14="http://schemas.microsoft.com/office/powerpoint/2010/main" val="1303232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16FD6-229D-4719-85B7-A653F11BE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4151784" cy="207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EE13E-6FF3-4534-B83A-B847D28A3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51" y="268467"/>
            <a:ext cx="3689649" cy="184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D39CB6-FB0E-48B8-9CDC-B035DBA4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" y="2473742"/>
            <a:ext cx="3615928" cy="1807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7A7E83-ECCE-42DD-808A-A7336080A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1" y="4782108"/>
            <a:ext cx="4151784" cy="2075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C5460-20BE-470C-BFEE-2896965F2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78" r="8362" b="-1478"/>
          <a:stretch/>
        </p:blipFill>
        <p:spPr>
          <a:xfrm>
            <a:off x="7737872" y="4414363"/>
            <a:ext cx="4464496" cy="2435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A7575C-D4FD-4485-BB6D-E184F7731D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554"/>
          <a:stretch/>
        </p:blipFill>
        <p:spPr>
          <a:xfrm>
            <a:off x="8226922" y="2231028"/>
            <a:ext cx="3965078" cy="2293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9B9EC7-4D5F-40DD-9732-61B246220F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1"/>
          <a:stretch/>
        </p:blipFill>
        <p:spPr>
          <a:xfrm>
            <a:off x="4054923" y="137584"/>
            <a:ext cx="3993432" cy="2466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3E63B2-F4D8-461A-8FBE-BF08FF2372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4"/>
          <a:stretch/>
        </p:blipFill>
        <p:spPr>
          <a:xfrm>
            <a:off x="3965079" y="2603621"/>
            <a:ext cx="4236285" cy="2479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206236-F270-4218-A19B-5A91A12F7A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46" y="4834816"/>
            <a:ext cx="4151784" cy="20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1DE9-FD9A-4B65-BB20-F7FD3801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typical mass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EBE66-AAEE-4B10-9132-1D9B7830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3" y="1940400"/>
            <a:ext cx="10135613" cy="40324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1BA8CA-8CAD-4A0D-A2B3-5A17045C811F}"/>
              </a:ext>
            </a:extLst>
          </p:cNvPr>
          <p:cNvSpPr/>
          <p:nvPr/>
        </p:nvSpPr>
        <p:spPr>
          <a:xfrm>
            <a:off x="5039544" y="6471528"/>
            <a:ext cx="7152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http://www.ionsource.com/tutorial/protID/spectralmatching_mascot.htm</a:t>
            </a:r>
          </a:p>
        </p:txBody>
      </p:sp>
    </p:spTree>
    <p:extLst>
      <p:ext uri="{BB962C8B-B14F-4D97-AF65-F5344CB8AC3E}">
        <p14:creationId xmlns:p14="http://schemas.microsoft.com/office/powerpoint/2010/main" val="2190570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Loading and Abundance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68C8A-EA8E-4340-BAF2-F7AC40C5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184" y="1600201"/>
            <a:ext cx="4104456" cy="4525963"/>
          </a:xfrm>
        </p:spPr>
        <p:txBody>
          <a:bodyPr/>
          <a:lstStyle/>
          <a:p>
            <a:r>
              <a:rPr lang="en-GB" dirty="0"/>
              <a:t>Should be equal (</a:t>
            </a:r>
            <a:r>
              <a:rPr lang="en-GB" dirty="0" err="1"/>
              <a:t>ish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Lower is worse</a:t>
            </a:r>
          </a:p>
          <a:p>
            <a:pPr lvl="1"/>
            <a:r>
              <a:rPr lang="en-GB" dirty="0"/>
              <a:t>Underloaded</a:t>
            </a:r>
          </a:p>
          <a:p>
            <a:pPr lvl="1"/>
            <a:r>
              <a:rPr lang="en-GB" dirty="0"/>
              <a:t>Poor column</a:t>
            </a:r>
          </a:p>
          <a:p>
            <a:endParaRPr lang="en-GB" dirty="0"/>
          </a:p>
          <a:p>
            <a:r>
              <a:rPr lang="en-GB" dirty="0"/>
              <a:t>RSD is reproducibility between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EA72-B376-4369-876E-D3DC09C8B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844824"/>
            <a:ext cx="748883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2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dirty="0"/>
              <a:t>Digestion and Contaminants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4E038-4761-415A-97C4-986BC0343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6579963" cy="3289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C2E7A-AF20-4271-A280-8EE5E54F6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573079"/>
            <a:ext cx="6579965" cy="3289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E8C714-28C6-4EF4-AB77-829EE53EA91D}"/>
              </a:ext>
            </a:extLst>
          </p:cNvPr>
          <p:cNvSpPr txBox="1"/>
          <p:nvPr/>
        </p:nvSpPr>
        <p:spPr>
          <a:xfrm>
            <a:off x="191344" y="4437112"/>
            <a:ext cx="433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Contaminant Abundance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FCAFC-D5A9-41DB-8BF4-5B8B20B27020}"/>
              </a:ext>
            </a:extLst>
          </p:cNvPr>
          <p:cNvSpPr txBox="1"/>
          <p:nvPr/>
        </p:nvSpPr>
        <p:spPr>
          <a:xfrm>
            <a:off x="8688288" y="3136612"/>
            <a:ext cx="3103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Missed Cleavages</a:t>
            </a:r>
          </a:p>
        </p:txBody>
      </p:sp>
    </p:spTree>
    <p:extLst>
      <p:ext uri="{BB962C8B-B14F-4D97-AF65-F5344CB8AC3E}">
        <p14:creationId xmlns:p14="http://schemas.microsoft.com/office/powerpoint/2010/main" val="2135249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Chromatography Consistency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15F4AE-EF45-4B71-A808-B5AF1E84E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89" y="3621519"/>
            <a:ext cx="6244411" cy="3122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EF13AC-B23B-4A8E-99BF-49ED625A34D4}"/>
              </a:ext>
            </a:extLst>
          </p:cNvPr>
          <p:cNvSpPr txBox="1"/>
          <p:nvPr/>
        </p:nvSpPr>
        <p:spPr>
          <a:xfrm>
            <a:off x="7176120" y="2974871"/>
            <a:ext cx="453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Consistent peptides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515A0-A604-450F-A335-E4C492113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750583" cy="2875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BBE135-DEFF-43DC-9A5B-15E206FEEFFD}"/>
              </a:ext>
            </a:extLst>
          </p:cNvPr>
          <p:cNvSpPr txBox="1"/>
          <p:nvPr/>
        </p:nvSpPr>
        <p:spPr>
          <a:xfrm>
            <a:off x="128084" y="4152604"/>
            <a:ext cx="25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MS1 Peak Width</a:t>
            </a:r>
          </a:p>
        </p:txBody>
      </p:sp>
    </p:spTree>
    <p:extLst>
      <p:ext uri="{BB962C8B-B14F-4D97-AF65-F5344CB8AC3E}">
        <p14:creationId xmlns:p14="http://schemas.microsoft.com/office/powerpoint/2010/main" val="3153018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C8A-6878-4286-9D1D-E47AE03C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Between Runs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5C615-844A-47A2-85B7-29E20A305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5" y="1225203"/>
            <a:ext cx="7724869" cy="3862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A5B40F-4F81-4D42-B496-0AD23F266C9C}"/>
              </a:ext>
            </a:extLst>
          </p:cNvPr>
          <p:cNvSpPr txBox="1"/>
          <p:nvPr/>
        </p:nvSpPr>
        <p:spPr>
          <a:xfrm>
            <a:off x="911424" y="5087637"/>
            <a:ext cx="494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Were the retention times sufficiently close to </a:t>
            </a:r>
          </a:p>
          <a:p>
            <a:pPr algn="ctr"/>
            <a:r>
              <a:rPr lang="en-GB" sz="2000" dirty="0"/>
              <a:t>allow base peak matching?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A7EE6-1DE5-4B59-8013-BE4833DD0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79" y="4097972"/>
            <a:ext cx="5445821" cy="2722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16909-8BD1-4DD3-8E7F-1890BE3B31F1}"/>
              </a:ext>
            </a:extLst>
          </p:cNvPr>
          <p:cNvSpPr txBox="1"/>
          <p:nvPr/>
        </p:nvSpPr>
        <p:spPr>
          <a:xfrm>
            <a:off x="8465343" y="3697862"/>
            <a:ext cx="354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Were transferred peaks correct?</a:t>
            </a:r>
          </a:p>
        </p:txBody>
      </p:sp>
    </p:spTree>
    <p:extLst>
      <p:ext uri="{BB962C8B-B14F-4D97-AF65-F5344CB8AC3E}">
        <p14:creationId xmlns:p14="http://schemas.microsoft.com/office/powerpoint/2010/main" val="88098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Peptide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86FA1-F786-4502-BF68-91DC06C57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42984"/>
            <a:ext cx="6552728" cy="327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8EC60-20AE-49A5-9EC8-B2263F48F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72" y="3429000"/>
            <a:ext cx="6552728" cy="3276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7BA41-8077-4DFB-89DA-5180EB8578FE}"/>
              </a:ext>
            </a:extLst>
          </p:cNvPr>
          <p:cNvSpPr txBox="1"/>
          <p:nvPr/>
        </p:nvSpPr>
        <p:spPr>
          <a:xfrm>
            <a:off x="335360" y="4424284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Peptide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E7F0B-7147-4D18-AFFE-8EAE25993A81}"/>
              </a:ext>
            </a:extLst>
          </p:cNvPr>
          <p:cNvSpPr txBox="1"/>
          <p:nvPr/>
        </p:nvSpPr>
        <p:spPr>
          <a:xfrm>
            <a:off x="8760296" y="2781166"/>
            <a:ext cx="234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Protein Level</a:t>
            </a:r>
          </a:p>
        </p:txBody>
      </p:sp>
    </p:spTree>
    <p:extLst>
      <p:ext uri="{BB962C8B-B14F-4D97-AF65-F5344CB8AC3E}">
        <p14:creationId xmlns:p14="http://schemas.microsoft.com/office/powerpoint/2010/main" val="1699261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3F52-69B1-43AB-A18C-DE4E97C6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C635D-3A65-47CB-AA9B-D0E25FE4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8760"/>
            <a:ext cx="7056784" cy="3528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ABEAB-8EA0-4D79-A9C6-DCFD3FD83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94968"/>
            <a:ext cx="6960096" cy="3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5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Looking at QC Reports</a:t>
            </a:r>
          </a:p>
        </p:txBody>
      </p:sp>
    </p:spTree>
    <p:extLst>
      <p:ext uri="{BB962C8B-B14F-4D97-AF65-F5344CB8AC3E}">
        <p14:creationId xmlns:p14="http://schemas.microsoft.com/office/powerpoint/2010/main" val="19118352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2693987"/>
            <a:ext cx="8640960" cy="1470025"/>
          </a:xfrm>
        </p:spPr>
        <p:txBody>
          <a:bodyPr>
            <a:noAutofit/>
          </a:bodyPr>
          <a:lstStyle/>
          <a:p>
            <a:r>
              <a:rPr lang="en-GB" sz="6600" dirty="0"/>
              <a:t>Analysing Mass Spec Data with R</a:t>
            </a:r>
            <a:endParaRPr lang="en-GB" sz="4800" dirty="0"/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0380" y="5661248"/>
            <a:ext cx="3281980" cy="11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50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9E2A-75EA-49C2-B4F1-DA9395AC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Bioconductor Package Environments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93C99F-9A1B-4B75-A749-169D26B92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296921"/>
            <a:ext cx="5384800" cy="2156415"/>
          </a:xfrm>
        </p:spPr>
        <p:txBody>
          <a:bodyPr>
            <a:normAutofit/>
          </a:bodyPr>
          <a:lstStyle/>
          <a:p>
            <a:r>
              <a:rPr lang="en-GB" sz="2400" dirty="0"/>
              <a:t>Streamlined workflow</a:t>
            </a:r>
          </a:p>
          <a:p>
            <a:pPr lvl="1"/>
            <a:r>
              <a:rPr lang="en-GB" sz="2000" dirty="0"/>
              <a:t>Data Import</a:t>
            </a:r>
          </a:p>
          <a:p>
            <a:pPr lvl="1"/>
            <a:r>
              <a:rPr lang="en-GB" sz="2000" dirty="0"/>
              <a:t>Data Aggregation and Normalisation</a:t>
            </a:r>
          </a:p>
          <a:p>
            <a:pPr lvl="1"/>
            <a:r>
              <a:rPr lang="en-GB" sz="2000" dirty="0"/>
              <a:t>Differential abundance testing</a:t>
            </a:r>
          </a:p>
          <a:p>
            <a:r>
              <a:rPr lang="en-GB" sz="2400" dirty="0"/>
              <a:t>Little flexibility or control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530A0A-FBCF-43DA-9997-3DFA4C5BF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296921"/>
            <a:ext cx="5384800" cy="2156415"/>
          </a:xfrm>
        </p:spPr>
        <p:txBody>
          <a:bodyPr>
            <a:normAutofit/>
          </a:bodyPr>
          <a:lstStyle/>
          <a:p>
            <a:r>
              <a:rPr lang="en-GB" sz="2400" dirty="0"/>
              <a:t>Manual workflow</a:t>
            </a:r>
          </a:p>
          <a:p>
            <a:pPr lvl="1"/>
            <a:r>
              <a:rPr lang="en-GB" sz="2000" dirty="0"/>
              <a:t>More user input in each step</a:t>
            </a:r>
          </a:p>
          <a:p>
            <a:pPr lvl="1"/>
            <a:r>
              <a:rPr lang="en-GB" sz="2000" dirty="0"/>
              <a:t>More flexibility and options</a:t>
            </a:r>
          </a:p>
          <a:p>
            <a:pPr lvl="1"/>
            <a:r>
              <a:rPr lang="en-GB" sz="2000" dirty="0"/>
              <a:t>Links externally for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DFD71-C3DB-4F82-89A8-F65B50B6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0846"/>
            <a:ext cx="5372100" cy="2886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A171C-5E3B-4406-99E2-73F1A2D10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50"/>
          <a:stretch/>
        </p:blipFill>
        <p:spPr>
          <a:xfrm>
            <a:off x="6248400" y="1417638"/>
            <a:ext cx="5334000" cy="25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14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8741-7F2F-4EF9-AAB7-0E017198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DB6C2-4EC0-4A51-BA82-0C7CC99F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" y="1417638"/>
            <a:ext cx="5498340" cy="458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C4574-8612-464B-9126-C11BB953B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27" y="3594463"/>
            <a:ext cx="2708041" cy="3263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F11BD-66BE-4773-B900-D777F97E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79" y="1417638"/>
            <a:ext cx="2165786" cy="5085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6D084-5C36-43A5-AC52-9BB90A9F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393" y="1340768"/>
            <a:ext cx="3676650" cy="3676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32E665-D888-40C9-BBC2-EA86682B2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781" y="3861048"/>
            <a:ext cx="4043219" cy="30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6622-B6D6-4637-8793-231B25B8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whole proteomes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C7B1F-D6BA-48E5-AE9E-AC0D5256AF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Whole proteins are too big and can't be identified from their mass</a:t>
            </a:r>
          </a:p>
          <a:p>
            <a:endParaRPr lang="en-GB" dirty="0"/>
          </a:p>
          <a:p>
            <a:r>
              <a:rPr lang="en-GB" dirty="0"/>
              <a:t>Proteome samples are too complex to put all proteins into the machine at the same time</a:t>
            </a:r>
          </a:p>
          <a:p>
            <a:endParaRPr lang="en-GB" dirty="0"/>
          </a:p>
          <a:p>
            <a:r>
              <a:rPr lang="en-GB" dirty="0"/>
              <a:t>Need to find a way to measure data for a complex proteome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CBFAC8-7A43-475D-95CA-E0F52AA15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4997"/>
            <a:ext cx="4968552" cy="48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897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FFA6-1A61-4F66-B70F-6291FC69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06EC2-9DAB-4406-965E-35FAAC36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Experiment</a:t>
            </a:r>
          </a:p>
          <a:p>
            <a:pPr lvl="1"/>
            <a:r>
              <a:rPr lang="en-GB" dirty="0"/>
              <a:t>Protein vs Peptide vs PTM</a:t>
            </a:r>
          </a:p>
          <a:p>
            <a:pPr lvl="1"/>
            <a:r>
              <a:rPr lang="en-GB" dirty="0"/>
              <a:t>Mass Spec experiment type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Load Data</a:t>
            </a:r>
          </a:p>
          <a:p>
            <a:pPr lvl="1"/>
            <a:r>
              <a:rPr lang="en-GB" dirty="0"/>
              <a:t>Different imports from different programs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DA29C-C299-4BE9-B5DA-40324C7946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700808"/>
            <a:ext cx="1885950" cy="188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A3A39-894C-4A0B-8C45-825DB3B2BA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00808"/>
            <a:ext cx="1647825" cy="33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7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7AE2-3559-4F39-A337-C217BCE2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FEF2-8978-4A59-8EFC-F1D0C0A2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Protein Level Summarisation</a:t>
            </a:r>
          </a:p>
          <a:p>
            <a:pPr lvl="1"/>
            <a:r>
              <a:rPr lang="en-GB" dirty="0"/>
              <a:t>Log Base</a:t>
            </a:r>
          </a:p>
          <a:p>
            <a:pPr lvl="1"/>
            <a:r>
              <a:rPr lang="en-GB" dirty="0"/>
              <a:t>Normalisation</a:t>
            </a:r>
          </a:p>
          <a:p>
            <a:pPr lvl="1"/>
            <a:r>
              <a:rPr lang="en-GB" dirty="0"/>
              <a:t>Filtering</a:t>
            </a:r>
          </a:p>
          <a:p>
            <a:pPr lvl="1"/>
            <a:r>
              <a:rPr lang="en-GB" dirty="0"/>
              <a:t>Imputation</a:t>
            </a:r>
          </a:p>
          <a:p>
            <a:pPr lvl="1"/>
            <a:r>
              <a:rPr lang="en-GB" dirty="0"/>
              <a:t>Summarisation</a:t>
            </a:r>
          </a:p>
          <a:p>
            <a:pPr lvl="1"/>
            <a:endParaRPr lang="en-GB" dirty="0"/>
          </a:p>
          <a:p>
            <a:r>
              <a:rPr lang="en-GB" dirty="0"/>
              <a:t>Visualisation of individual proteins</a:t>
            </a:r>
          </a:p>
          <a:p>
            <a:pPr lvl="1"/>
            <a:r>
              <a:rPr lang="en-GB" dirty="0"/>
              <a:t>Not very useful initially</a:t>
            </a:r>
          </a:p>
        </p:txBody>
      </p:sp>
    </p:spTree>
    <p:extLst>
      <p:ext uri="{BB962C8B-B14F-4D97-AF65-F5344CB8AC3E}">
        <p14:creationId xmlns:p14="http://schemas.microsoft.com/office/powerpoint/2010/main" val="37382003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7AE2-3559-4F39-A337-C217BCE28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FEF2-8978-4A59-8EFC-F1D0C0A2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</a:p>
          <a:p>
            <a:pPr lvl="1"/>
            <a:r>
              <a:rPr lang="en-GB" dirty="0"/>
              <a:t>Define comparison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5C16-F4C3-401B-B832-D146F0EED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852936"/>
            <a:ext cx="11026481" cy="26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06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0C9C-5891-492A-8120-DF945F8F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MSStats</a:t>
            </a:r>
            <a:r>
              <a:rPr lang="en-GB" dirty="0"/>
              <a:t> Shiny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292A-7772-4A25-8803-D360D0FFA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Visualisation</a:t>
            </a:r>
          </a:p>
          <a:p>
            <a:pPr lvl="1"/>
            <a:r>
              <a:rPr lang="en-GB" dirty="0"/>
              <a:t>Volcano plot</a:t>
            </a:r>
          </a:p>
          <a:p>
            <a:pPr lvl="1"/>
            <a:r>
              <a:rPr lang="en-GB" dirty="0"/>
              <a:t>Expression plots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Data Export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239DB-920C-41A4-AD23-2C53D42AA96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"/>
          <a:stretch/>
        </p:blipFill>
        <p:spPr bwMode="auto">
          <a:xfrm>
            <a:off x="8040216" y="1417638"/>
            <a:ext cx="3960440" cy="310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E4B2F-F72F-4B67-9D5C-CA313B91A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268760"/>
            <a:ext cx="3816424" cy="286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47858-2B91-4A99-AB3C-74C7D0A489E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142076" y="4522710"/>
            <a:ext cx="5796280" cy="217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2077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Running </a:t>
            </a:r>
            <a:r>
              <a:rPr lang="en-GB" dirty="0" err="1"/>
              <a:t>MSstats</a:t>
            </a:r>
            <a:r>
              <a:rPr lang="en-GB" dirty="0"/>
              <a:t> Shiny</a:t>
            </a:r>
          </a:p>
        </p:txBody>
      </p:sp>
    </p:spTree>
    <p:extLst>
      <p:ext uri="{BB962C8B-B14F-4D97-AF65-F5344CB8AC3E}">
        <p14:creationId xmlns:p14="http://schemas.microsoft.com/office/powerpoint/2010/main" val="37335220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4E9D-FDFB-4ACC-B793-04A1BB10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MStats</a:t>
            </a:r>
            <a:r>
              <a:rPr lang="en-GB" dirty="0"/>
              <a:t> Manual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96717-C9CC-4099-892A-74319A836F76}"/>
              </a:ext>
            </a:extLst>
          </p:cNvPr>
          <p:cNvSpPr/>
          <p:nvPr/>
        </p:nvSpPr>
        <p:spPr>
          <a:xfrm>
            <a:off x="695400" y="2365485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Load Search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348B5-7782-459B-B67F-B1E6AABC4668}"/>
              </a:ext>
            </a:extLst>
          </p:cNvPr>
          <p:cNvSpPr/>
          <p:nvPr/>
        </p:nvSpPr>
        <p:spPr>
          <a:xfrm>
            <a:off x="4871864" y="2348880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Describe Experiment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3C906-D128-4977-965C-A671211BED8E}"/>
              </a:ext>
            </a:extLst>
          </p:cNvPr>
          <p:cNvSpPr/>
          <p:nvPr/>
        </p:nvSpPr>
        <p:spPr>
          <a:xfrm>
            <a:off x="9048328" y="2323340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Build Raw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54AB6-E89C-4E5E-9B02-60CCCF3A8A2C}"/>
              </a:ext>
            </a:extLst>
          </p:cNvPr>
          <p:cNvSpPr/>
          <p:nvPr/>
        </p:nvSpPr>
        <p:spPr>
          <a:xfrm>
            <a:off x="9048328" y="4310771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Normalise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C2C46-6EF9-4F99-8175-6B42F4159B47}"/>
              </a:ext>
            </a:extLst>
          </p:cNvPr>
          <p:cNvSpPr/>
          <p:nvPr/>
        </p:nvSpPr>
        <p:spPr>
          <a:xfrm>
            <a:off x="4871864" y="4310771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Statistical Comparison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B064E3-8854-4FDE-8EDD-E7B65B418C98}"/>
              </a:ext>
            </a:extLst>
          </p:cNvPr>
          <p:cNvSpPr/>
          <p:nvPr/>
        </p:nvSpPr>
        <p:spPr>
          <a:xfrm>
            <a:off x="695400" y="4381710"/>
            <a:ext cx="23042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Report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A36A917-FD5A-4319-AAD2-429A7FACDBBB}"/>
              </a:ext>
            </a:extLst>
          </p:cNvPr>
          <p:cNvSpPr/>
          <p:nvPr/>
        </p:nvSpPr>
        <p:spPr>
          <a:xfrm>
            <a:off x="3359696" y="2653517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39D7A1B-BC6F-4940-B452-1B78E2529777}"/>
              </a:ext>
            </a:extLst>
          </p:cNvPr>
          <p:cNvSpPr/>
          <p:nvPr/>
        </p:nvSpPr>
        <p:spPr>
          <a:xfrm>
            <a:off x="7536160" y="2653517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AFA9626-9616-48C4-9D20-20E5822F6D8A}"/>
              </a:ext>
            </a:extLst>
          </p:cNvPr>
          <p:cNvSpPr/>
          <p:nvPr/>
        </p:nvSpPr>
        <p:spPr>
          <a:xfrm rot="10800000">
            <a:off x="7536160" y="4598803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10A727F-91C2-447A-A35F-157C6AF0BECF}"/>
              </a:ext>
            </a:extLst>
          </p:cNvPr>
          <p:cNvSpPr/>
          <p:nvPr/>
        </p:nvSpPr>
        <p:spPr>
          <a:xfrm rot="10800000">
            <a:off x="3359696" y="4669742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2D383DC-E39A-4D67-8FFF-381B949D3259}"/>
              </a:ext>
            </a:extLst>
          </p:cNvPr>
          <p:cNvSpPr/>
          <p:nvPr/>
        </p:nvSpPr>
        <p:spPr>
          <a:xfrm rot="5400000">
            <a:off x="9876420" y="3625625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472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5ED8-8664-4D07-B56C-33A8BBE5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Loading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C9E66-B459-4465-A72E-D4B024AF0E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MaxQuant</a:t>
            </a:r>
            <a:endParaRPr lang="en-GB" dirty="0"/>
          </a:p>
          <a:p>
            <a:pPr lvl="1"/>
            <a:r>
              <a:rPr lang="en-GB" dirty="0">
                <a:latin typeface="Consolas" panose="020B0609020204030204" pitchFamily="49" charset="0"/>
              </a:rPr>
              <a:t>evidence.txt</a:t>
            </a:r>
          </a:p>
          <a:p>
            <a:pPr lvl="1"/>
            <a:r>
              <a:rPr lang="en-GB" dirty="0">
                <a:latin typeface="Consolas" panose="020B0609020204030204" pitchFamily="49" charset="0"/>
              </a:rPr>
              <a:t>proteinGroups.txt</a:t>
            </a:r>
          </a:p>
          <a:p>
            <a:pPr lvl="1"/>
            <a:endParaRPr lang="en-GB" dirty="0"/>
          </a:p>
          <a:p>
            <a:r>
              <a:rPr lang="en-GB" dirty="0" err="1"/>
              <a:t>Spectronaut</a:t>
            </a:r>
            <a:endParaRPr lang="en-GB" dirty="0"/>
          </a:p>
          <a:p>
            <a:pPr lvl="1"/>
            <a:r>
              <a:rPr lang="en-GB" dirty="0">
                <a:latin typeface="Consolas" panose="020B0609020204030204" pitchFamily="49" charset="0"/>
              </a:rPr>
              <a:t>output_spectronaut.csv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A60EE4-B309-4D1A-A360-0624C684AF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ProteomeDiscoverer</a:t>
            </a:r>
            <a:endParaRPr lang="en-GB" dirty="0"/>
          </a:p>
          <a:p>
            <a:pPr lvl="1"/>
            <a:r>
              <a:rPr lang="en-GB" dirty="0">
                <a:latin typeface="Consolas" panose="020B0609020204030204" pitchFamily="49" charset="0"/>
              </a:rPr>
              <a:t>PSM result file</a:t>
            </a:r>
          </a:p>
        </p:txBody>
      </p:sp>
    </p:spTree>
    <p:extLst>
      <p:ext uri="{BB962C8B-B14F-4D97-AF65-F5344CB8AC3E}">
        <p14:creationId xmlns:p14="http://schemas.microsoft.com/office/powerpoint/2010/main" val="7054079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183-49A5-4B5D-ACE8-5F1A9E41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PSM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FB0E1-1747-43F6-8980-24AD2FFD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937"/>
            <a:ext cx="12192000" cy="21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97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596F-3601-4D52-AFFA-C5323145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Annotation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706FC-E69B-42CC-97D4-94DCEDE9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77" y="1700808"/>
            <a:ext cx="733524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55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C7A2-C824-4E5D-B41D-5709CC79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raw data object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92161-93FF-4B95-B5BF-CD85759A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600201"/>
            <a:ext cx="6264696" cy="4525963"/>
          </a:xfrm>
        </p:spPr>
        <p:txBody>
          <a:bodyPr/>
          <a:lstStyle/>
          <a:p>
            <a:r>
              <a:rPr lang="en-GB" dirty="0"/>
              <a:t>Removes contaminants</a:t>
            </a:r>
          </a:p>
          <a:p>
            <a:r>
              <a:rPr lang="en-GB" dirty="0"/>
              <a:t>Removes reverse (decoy) matches</a:t>
            </a:r>
          </a:p>
          <a:p>
            <a:r>
              <a:rPr lang="en-GB" dirty="0"/>
              <a:t>Removes proteins with 1 or 2 measures across all samples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440D3-499A-4400-8B10-8F8624AE768C}"/>
              </a:ext>
            </a:extLst>
          </p:cNvPr>
          <p:cNvSpPr/>
          <p:nvPr/>
        </p:nvSpPr>
        <p:spPr>
          <a:xfrm>
            <a:off x="479376" y="160020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MaxQtoMSstatsFormat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evidence = evidence,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annotation = annotation,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proteinGroups</a:t>
            </a:r>
            <a:r>
              <a:rPr lang="en-GB" sz="2000" dirty="0">
                <a:latin typeface="Consolas" panose="020B0609020204030204" pitchFamily="49" charset="0"/>
              </a:rPr>
              <a:t> = </a:t>
            </a:r>
            <a:r>
              <a:rPr lang="en-GB" sz="2000" dirty="0" err="1">
                <a:latin typeface="Consolas" panose="020B0609020204030204" pitchFamily="49" charset="0"/>
              </a:rPr>
              <a:t>protein_groups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) -&gt; </a:t>
            </a:r>
            <a:r>
              <a:rPr lang="en-GB" sz="2000" dirty="0" err="1">
                <a:latin typeface="Consolas" panose="020B0609020204030204" pitchFamily="49" charset="0"/>
              </a:rPr>
              <a:t>raw_data</a:t>
            </a:r>
            <a:endParaRPr lang="en-GB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BC3BB8-F18D-434F-930A-54DB010E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" y="4528471"/>
            <a:ext cx="12192000" cy="14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E53E-14F2-42EA-804D-08B0B2A5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"Bottom-up" proteomics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DF08E-D9B2-4519-8BED-68132C3F1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0" t="13713" r="18248" b="10689"/>
          <a:stretch/>
        </p:blipFill>
        <p:spPr>
          <a:xfrm>
            <a:off x="1343472" y="1268760"/>
            <a:ext cx="2404955" cy="293287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393B90C-33F9-4F8D-A2C4-F8F200C2843C}"/>
              </a:ext>
            </a:extLst>
          </p:cNvPr>
          <p:cNvSpPr/>
          <p:nvPr/>
        </p:nvSpPr>
        <p:spPr>
          <a:xfrm>
            <a:off x="4513756" y="2156371"/>
            <a:ext cx="2666703" cy="125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Trypsin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FE602E-D3D6-4C38-9058-350AA008A0A2}"/>
              </a:ext>
            </a:extLst>
          </p:cNvPr>
          <p:cNvGrpSpPr/>
          <p:nvPr/>
        </p:nvGrpSpPr>
        <p:grpSpPr>
          <a:xfrm>
            <a:off x="7692428" y="1534469"/>
            <a:ext cx="3610498" cy="2321506"/>
            <a:chOff x="5951984" y="1343199"/>
            <a:chExt cx="4598415" cy="29567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00EEAA-809A-453F-8CAC-7C33ECFCF320}"/>
                </a:ext>
              </a:extLst>
            </p:cNvPr>
            <p:cNvGrpSpPr/>
            <p:nvPr/>
          </p:nvGrpSpPr>
          <p:grpSpPr>
            <a:xfrm>
              <a:off x="5951984" y="1343199"/>
              <a:ext cx="3384376" cy="720080"/>
              <a:chOff x="6672064" y="1772816"/>
              <a:chExt cx="3384376" cy="720080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114A3188-3A68-4E17-A311-476D438934F7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C01B27-0767-4A0A-89DF-0DBA526FD557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1AA0F6-1196-4336-BA33-F8C40A451DD1}"/>
                </a:ext>
              </a:extLst>
            </p:cNvPr>
            <p:cNvGrpSpPr/>
            <p:nvPr/>
          </p:nvGrpSpPr>
          <p:grpSpPr>
            <a:xfrm>
              <a:off x="6130255" y="1666733"/>
              <a:ext cx="3384376" cy="720080"/>
              <a:chOff x="6672064" y="1772816"/>
              <a:chExt cx="3384376" cy="720080"/>
            </a:xfrm>
          </p:grpSpPr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A1024F3-08F2-4C86-89BF-B20C549F9BBB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3D0706-D948-4D8D-BC1E-4AF5AE11FDCA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334310-7D5C-4C2B-BC09-120A18FAA6B5}"/>
                </a:ext>
              </a:extLst>
            </p:cNvPr>
            <p:cNvGrpSpPr/>
            <p:nvPr/>
          </p:nvGrpSpPr>
          <p:grpSpPr>
            <a:xfrm>
              <a:off x="6308526" y="1986149"/>
              <a:ext cx="3384376" cy="720080"/>
              <a:chOff x="6672064" y="1772816"/>
              <a:chExt cx="3384376" cy="720080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6529554A-232A-4307-AE2E-C139D0B73615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EDC05D-F66D-429C-9CEA-085950A04328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0AAD4-84CF-4504-AAF3-50C32B1BF595}"/>
                </a:ext>
              </a:extLst>
            </p:cNvPr>
            <p:cNvGrpSpPr/>
            <p:nvPr/>
          </p:nvGrpSpPr>
          <p:grpSpPr>
            <a:xfrm>
              <a:off x="6486797" y="2309683"/>
              <a:ext cx="3384376" cy="720080"/>
              <a:chOff x="6672064" y="1772816"/>
              <a:chExt cx="3384376" cy="720080"/>
            </a:xfrm>
          </p:grpSpPr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E4AF549C-B608-4BC6-B95F-53670961618F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54D3F6-EBA8-459E-A231-B16274038CF5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71AB5E-85DA-44E7-94C3-DC5FA856D4AD}"/>
                </a:ext>
              </a:extLst>
            </p:cNvPr>
            <p:cNvGrpSpPr/>
            <p:nvPr/>
          </p:nvGrpSpPr>
          <p:grpSpPr>
            <a:xfrm>
              <a:off x="6631210" y="2613361"/>
              <a:ext cx="3384376" cy="720080"/>
              <a:chOff x="6672064" y="1772816"/>
              <a:chExt cx="3384376" cy="720080"/>
            </a:xfrm>
          </p:grpSpPr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A7E3061B-E32E-4158-A2CE-3D8BEAE2CA75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B80289B-9D2F-42DB-A97A-0472602E9C97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0775DC-3C00-49E5-B059-8AB1F48441B1}"/>
                </a:ext>
              </a:extLst>
            </p:cNvPr>
            <p:cNvGrpSpPr/>
            <p:nvPr/>
          </p:nvGrpSpPr>
          <p:grpSpPr>
            <a:xfrm>
              <a:off x="6809481" y="2936895"/>
              <a:ext cx="3384376" cy="720080"/>
              <a:chOff x="6672064" y="1772816"/>
              <a:chExt cx="3384376" cy="720080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A63B6FB1-8B6B-458B-8B4A-062B3C3630D4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3B821E-6575-4B56-9DBF-4BD5C101C420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323984-6FCA-41A6-A83A-997CC8CAD09E}"/>
                </a:ext>
              </a:extLst>
            </p:cNvPr>
            <p:cNvGrpSpPr/>
            <p:nvPr/>
          </p:nvGrpSpPr>
          <p:grpSpPr>
            <a:xfrm>
              <a:off x="6987752" y="3256311"/>
              <a:ext cx="3384376" cy="720080"/>
              <a:chOff x="6672064" y="1772816"/>
              <a:chExt cx="3384376" cy="720080"/>
            </a:xfrm>
          </p:grpSpPr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F6EBB686-54B0-4BDC-83B3-985C1B408E52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7D1CCD-80C8-417F-A707-B210800CE613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5094B3A-61B6-427F-A25B-7E25C9BB7A52}"/>
                </a:ext>
              </a:extLst>
            </p:cNvPr>
            <p:cNvGrpSpPr/>
            <p:nvPr/>
          </p:nvGrpSpPr>
          <p:grpSpPr>
            <a:xfrm>
              <a:off x="7166023" y="3579845"/>
              <a:ext cx="3384376" cy="720080"/>
              <a:chOff x="6672064" y="1772816"/>
              <a:chExt cx="3384376" cy="72008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1CDDE79E-B3A9-46EA-91BD-256ECC295ABC}"/>
                  </a:ext>
                </a:extLst>
              </p:cNvPr>
              <p:cNvSpPr/>
              <p:nvPr/>
            </p:nvSpPr>
            <p:spPr>
              <a:xfrm>
                <a:off x="6960096" y="1772816"/>
                <a:ext cx="3096344" cy="72008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Peptide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B59F28-0875-4E65-BCAE-4B4A1633A8D5}"/>
                  </a:ext>
                </a:extLst>
              </p:cNvPr>
              <p:cNvSpPr/>
              <p:nvPr/>
            </p:nvSpPr>
            <p:spPr>
              <a:xfrm>
                <a:off x="6672064" y="1952836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K/R</a:t>
                </a:r>
              </a:p>
            </p:txBody>
          </p:sp>
        </p:grp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A0748C9-BE66-43E0-AC5A-A053FD693232}"/>
              </a:ext>
            </a:extLst>
          </p:cNvPr>
          <p:cNvSpPr/>
          <p:nvPr/>
        </p:nvSpPr>
        <p:spPr>
          <a:xfrm rot="19525065" flipH="1">
            <a:off x="8502250" y="4090795"/>
            <a:ext cx="2067200" cy="125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C6ECF4-EB80-4457-9B5D-EBCA44E97A1A}"/>
              </a:ext>
            </a:extLst>
          </p:cNvPr>
          <p:cNvGrpSpPr/>
          <p:nvPr/>
        </p:nvGrpSpPr>
        <p:grpSpPr>
          <a:xfrm>
            <a:off x="6836770" y="5407692"/>
            <a:ext cx="2665282" cy="565379"/>
            <a:chOff x="3724417" y="5157192"/>
            <a:chExt cx="2665282" cy="565379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7EC384A2-C24A-49C7-B5A4-2BA5F6181330}"/>
                </a:ext>
              </a:extLst>
            </p:cNvPr>
            <p:cNvSpPr/>
            <p:nvPr/>
          </p:nvSpPr>
          <p:spPr>
            <a:xfrm flipH="1">
              <a:off x="3724417" y="5157192"/>
              <a:ext cx="2431129" cy="5653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Peptide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483F0A-E37D-4473-BE02-9028C217DFA1}"/>
                </a:ext>
              </a:extLst>
            </p:cNvPr>
            <p:cNvSpPr/>
            <p:nvPr/>
          </p:nvSpPr>
          <p:spPr>
            <a:xfrm>
              <a:off x="5937396" y="5298536"/>
              <a:ext cx="452303" cy="282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K/R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440292-71E0-4671-A148-03F006CEB3E3}"/>
              </a:ext>
            </a:extLst>
          </p:cNvPr>
          <p:cNvGrpSpPr/>
          <p:nvPr/>
        </p:nvGrpSpPr>
        <p:grpSpPr>
          <a:xfrm>
            <a:off x="4926920" y="5572740"/>
            <a:ext cx="2665282" cy="565379"/>
            <a:chOff x="3724417" y="5157192"/>
            <a:chExt cx="2665282" cy="565379"/>
          </a:xfrm>
        </p:grpSpPr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CC49FEF-EFC7-4ABF-B2EB-187A3ADD64F4}"/>
                </a:ext>
              </a:extLst>
            </p:cNvPr>
            <p:cNvSpPr/>
            <p:nvPr/>
          </p:nvSpPr>
          <p:spPr>
            <a:xfrm flipH="1">
              <a:off x="3724417" y="5157192"/>
              <a:ext cx="2431129" cy="5653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Peptide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F03C57-2C94-435B-87F0-DC4DD9CC8312}"/>
                </a:ext>
              </a:extLst>
            </p:cNvPr>
            <p:cNvSpPr/>
            <p:nvPr/>
          </p:nvSpPr>
          <p:spPr>
            <a:xfrm>
              <a:off x="5937396" y="5298536"/>
              <a:ext cx="452303" cy="282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K/R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C9E38B-8E93-4BD9-ACFC-D7C71F64FC9C}"/>
              </a:ext>
            </a:extLst>
          </p:cNvPr>
          <p:cNvGrpSpPr/>
          <p:nvPr/>
        </p:nvGrpSpPr>
        <p:grpSpPr>
          <a:xfrm>
            <a:off x="2910696" y="5716756"/>
            <a:ext cx="2665282" cy="565379"/>
            <a:chOff x="3724417" y="5157192"/>
            <a:chExt cx="2665282" cy="565379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145E4DB0-0264-44E9-AD85-F500EA9974FE}"/>
                </a:ext>
              </a:extLst>
            </p:cNvPr>
            <p:cNvSpPr/>
            <p:nvPr/>
          </p:nvSpPr>
          <p:spPr>
            <a:xfrm flipH="1">
              <a:off x="3724417" y="5157192"/>
              <a:ext cx="2431129" cy="5653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Peptide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DB647D-7508-4BAC-9E6A-8061B720679F}"/>
                </a:ext>
              </a:extLst>
            </p:cNvPr>
            <p:cNvSpPr/>
            <p:nvPr/>
          </p:nvSpPr>
          <p:spPr>
            <a:xfrm>
              <a:off x="5937396" y="5298536"/>
              <a:ext cx="452303" cy="282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K/R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77E416F-4C31-47FD-BF65-43709C226812}"/>
              </a:ext>
            </a:extLst>
          </p:cNvPr>
          <p:cNvSpPr/>
          <p:nvPr/>
        </p:nvSpPr>
        <p:spPr>
          <a:xfrm>
            <a:off x="1183366" y="5223982"/>
            <a:ext cx="1656184" cy="14981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Mass Spec</a:t>
            </a:r>
          </a:p>
        </p:txBody>
      </p:sp>
    </p:spTree>
    <p:extLst>
      <p:ext uri="{BB962C8B-B14F-4D97-AF65-F5344CB8AC3E}">
        <p14:creationId xmlns:p14="http://schemas.microsoft.com/office/powerpoint/2010/main" val="40318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4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C7A2-C824-4E5D-B41D-5709CC79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A51EF-0578-4459-BBA2-489FAED41F08}"/>
              </a:ext>
            </a:extLst>
          </p:cNvPr>
          <p:cNvSpPr/>
          <p:nvPr/>
        </p:nvSpPr>
        <p:spPr>
          <a:xfrm>
            <a:off x="335360" y="1556792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dataProcess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raw_data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) -&gt; </a:t>
            </a:r>
            <a:r>
              <a:rPr lang="en-GB" sz="2000" dirty="0" err="1">
                <a:latin typeface="Consolas" panose="020B0609020204030204" pitchFamily="49" charset="0"/>
              </a:rPr>
              <a:t>quantified_data</a:t>
            </a:r>
            <a:endParaRPr lang="en-GB" sz="2000" dirty="0">
              <a:latin typeface="Consolas" panose="020B06090202040302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49F5C-4387-4429-BC7F-8E9B0939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474935"/>
            <a:ext cx="5918448" cy="4402337"/>
          </a:xfrm>
        </p:spPr>
        <p:txBody>
          <a:bodyPr/>
          <a:lstStyle/>
          <a:p>
            <a:r>
              <a:rPr lang="en-GB" dirty="0"/>
              <a:t>Log transforms and Normalises</a:t>
            </a:r>
          </a:p>
          <a:p>
            <a:r>
              <a:rPr lang="en-GB" dirty="0"/>
              <a:t>Summarises Proteins</a:t>
            </a:r>
          </a:p>
          <a:p>
            <a:r>
              <a:rPr lang="en-GB" dirty="0"/>
              <a:t>Imputes missing values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63C49-6BAE-4CD7-AB6B-9A36CA20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0968"/>
            <a:ext cx="12192000" cy="1698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EFD1C-4B80-464D-87FD-F8B6B0335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9964"/>
            <a:ext cx="12192000" cy="15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86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CACD-8359-4B4D-B343-724C4606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Imputation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6A7BAF-FACB-4390-BC5C-93A43207E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96751"/>
          </a:xfrm>
        </p:spPr>
        <p:txBody>
          <a:bodyPr>
            <a:normAutofit/>
          </a:bodyPr>
          <a:lstStyle/>
          <a:p>
            <a:r>
              <a:rPr lang="en-GB" sz="2400" dirty="0"/>
              <a:t>Can greatly expand the coverage of your data</a:t>
            </a:r>
          </a:p>
          <a:p>
            <a:r>
              <a:rPr lang="en-GB" sz="2400" dirty="0"/>
              <a:t>Restored values based on assumptions which may not be true</a:t>
            </a:r>
          </a:p>
          <a:p>
            <a:r>
              <a:rPr lang="en-GB" sz="2400" dirty="0"/>
              <a:t>Statistics doesn’t account for what is imputed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DBA19-0DC5-450F-9527-2B5132076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7" y="3570405"/>
            <a:ext cx="7101875" cy="2520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BC32A-9534-4F21-9DEC-83F6DB8CD3ED}"/>
              </a:ext>
            </a:extLst>
          </p:cNvPr>
          <p:cNvSpPr txBox="1"/>
          <p:nvPr/>
        </p:nvSpPr>
        <p:spPr>
          <a:xfrm>
            <a:off x="8282966" y="3566464"/>
            <a:ext cx="3319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Many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Lowest observed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Random normal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Nearest neighbours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5531300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DD0-0C22-4EEB-AEAA-2264158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Normalisation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6FF36A-A7BB-4263-95FA-10F5739D6EE1}"/>
              </a:ext>
            </a:extLst>
          </p:cNvPr>
          <p:cNvGrpSpPr/>
          <p:nvPr/>
        </p:nvGrpSpPr>
        <p:grpSpPr>
          <a:xfrm>
            <a:off x="1055431" y="1916832"/>
            <a:ext cx="1656184" cy="3843059"/>
            <a:chOff x="1199456" y="1916832"/>
            <a:chExt cx="1656184" cy="38430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0C1108-F212-495C-9C76-017CC0EC8AB1}"/>
                </a:ext>
              </a:extLst>
            </p:cNvPr>
            <p:cNvGrpSpPr/>
            <p:nvPr/>
          </p:nvGrpSpPr>
          <p:grpSpPr>
            <a:xfrm>
              <a:off x="1199456" y="1916832"/>
              <a:ext cx="1656184" cy="3168352"/>
              <a:chOff x="1199456" y="1916832"/>
              <a:chExt cx="1656184" cy="316835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B218D1F-4222-45AF-82C6-3824DE84584E}"/>
                  </a:ext>
                </a:extLst>
              </p:cNvPr>
              <p:cNvGrpSpPr/>
              <p:nvPr/>
            </p:nvGrpSpPr>
            <p:grpSpPr>
              <a:xfrm>
                <a:off x="1199456" y="1916832"/>
                <a:ext cx="1656184" cy="3168352"/>
                <a:chOff x="1199456" y="1916832"/>
                <a:chExt cx="1656184" cy="3168352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2F445BB-5576-4ADC-AB10-33ACCB6FF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99456" y="1916832"/>
                  <a:ext cx="0" cy="316835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2DA08B97-CFFA-4C5B-B555-B3B7F2ED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9456" y="5085184"/>
                  <a:ext cx="165618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B98D01F-E812-44AE-992E-027BDC4BAB8D}"/>
                  </a:ext>
                </a:extLst>
              </p:cNvPr>
              <p:cNvGrpSpPr/>
              <p:nvPr/>
            </p:nvGrpSpPr>
            <p:grpSpPr>
              <a:xfrm>
                <a:off x="1559496" y="2132856"/>
                <a:ext cx="360001" cy="2088232"/>
                <a:chOff x="1559496" y="2132856"/>
                <a:chExt cx="360001" cy="2088232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FEFA067-BB05-494D-8082-5D957E829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9497" y="2132856"/>
                  <a:ext cx="0" cy="20882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C5DAAFB-BCDD-430C-A6DD-C00C69CDE056}"/>
                    </a:ext>
                  </a:extLst>
                </p:cNvPr>
                <p:cNvSpPr/>
                <p:nvPr/>
              </p:nvSpPr>
              <p:spPr>
                <a:xfrm>
                  <a:off x="1559496" y="2708920"/>
                  <a:ext cx="360001" cy="12241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491771F-5ACC-447E-AB84-0B82660A2B6A}"/>
                    </a:ext>
                  </a:extLst>
                </p:cNvPr>
                <p:cNvCxnSpPr>
                  <a:stCxn id="12" idx="1"/>
                  <a:endCxn id="12" idx="3"/>
                </p:cNvCxnSpPr>
                <p:nvPr/>
              </p:nvCxnSpPr>
              <p:spPr>
                <a:xfrm>
                  <a:off x="1559496" y="3320987"/>
                  <a:ext cx="36000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14EDA9-AFAE-40F3-BBFF-88A52ED39D6A}"/>
                  </a:ext>
                </a:extLst>
              </p:cNvPr>
              <p:cNvGrpSpPr/>
              <p:nvPr/>
            </p:nvGrpSpPr>
            <p:grpSpPr>
              <a:xfrm>
                <a:off x="2243572" y="2479192"/>
                <a:ext cx="360001" cy="2088232"/>
                <a:chOff x="1559496" y="2132856"/>
                <a:chExt cx="360001" cy="2088232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F77E147-EFA3-44CE-B3EB-EDF7B6C0CC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9497" y="2132856"/>
                  <a:ext cx="0" cy="20882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C39D796-D464-4449-BD18-AB58E13B08A2}"/>
                    </a:ext>
                  </a:extLst>
                </p:cNvPr>
                <p:cNvSpPr/>
                <p:nvPr/>
              </p:nvSpPr>
              <p:spPr>
                <a:xfrm>
                  <a:off x="1559496" y="2708920"/>
                  <a:ext cx="360001" cy="94980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5ABD5F4-1FD4-4EA3-942D-6C6109C80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59496" y="3226680"/>
                  <a:ext cx="36000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D59D95-142B-412A-98BA-C081DBE61601}"/>
                </a:ext>
              </a:extLst>
            </p:cNvPr>
            <p:cNvSpPr txBox="1"/>
            <p:nvPr/>
          </p:nvSpPr>
          <p:spPr>
            <a:xfrm>
              <a:off x="1447101" y="5298226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Original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188D4F-74DE-47E8-9475-2A588DFB1097}"/>
              </a:ext>
            </a:extLst>
          </p:cNvPr>
          <p:cNvGrpSpPr/>
          <p:nvPr/>
        </p:nvGrpSpPr>
        <p:grpSpPr>
          <a:xfrm>
            <a:off x="3863749" y="1916832"/>
            <a:ext cx="1656184" cy="4170099"/>
            <a:chOff x="3299363" y="1916832"/>
            <a:chExt cx="1656184" cy="41700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69543E-BAB2-4C51-8401-61A8EAA0D8DF}"/>
                </a:ext>
              </a:extLst>
            </p:cNvPr>
            <p:cNvGrpSpPr/>
            <p:nvPr/>
          </p:nvGrpSpPr>
          <p:grpSpPr>
            <a:xfrm>
              <a:off x="3299363" y="1916832"/>
              <a:ext cx="1656184" cy="3168352"/>
              <a:chOff x="1199456" y="1916832"/>
              <a:chExt cx="1656184" cy="316835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07025E2-C6E1-4D8B-A57C-43FEFA4D1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456" y="1916832"/>
                <a:ext cx="0" cy="3168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500072-F6D1-4D2C-BFC8-05AFBF6BBB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456" y="5085184"/>
                <a:ext cx="16561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1DF766-E3A5-403E-94A8-36F42EAD9E57}"/>
                </a:ext>
              </a:extLst>
            </p:cNvPr>
            <p:cNvGrpSpPr/>
            <p:nvPr/>
          </p:nvGrpSpPr>
          <p:grpSpPr>
            <a:xfrm>
              <a:off x="3659403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D944E0F-6878-4D4B-BF91-8A23168D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B423F7-445B-4FF7-AB6E-D60CC892CBC7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BEFECE7-DFAE-4EB7-A639-52889A8D681C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7567936-F523-472D-9539-38FA7AFE2C5F}"/>
                </a:ext>
              </a:extLst>
            </p:cNvPr>
            <p:cNvGrpSpPr/>
            <p:nvPr/>
          </p:nvGrpSpPr>
          <p:grpSpPr>
            <a:xfrm>
              <a:off x="4343479" y="2238772"/>
              <a:ext cx="360001" cy="2088232"/>
              <a:chOff x="1559496" y="2132856"/>
              <a:chExt cx="360001" cy="20882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B6A5645-5426-4F0E-8F53-6C2AC8CA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F4E3F65-BAA7-4A96-AD15-2228D0260A45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94980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F28225-38DE-4048-9F27-40C091660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496" y="3226680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BF1232-9B8E-4F35-8D9E-AC35F246D55B}"/>
                </a:ext>
              </a:extLst>
            </p:cNvPr>
            <p:cNvSpPr txBox="1"/>
            <p:nvPr/>
          </p:nvSpPr>
          <p:spPr>
            <a:xfrm>
              <a:off x="3495711" y="5255934"/>
              <a:ext cx="12634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Equalise</a:t>
              </a:r>
            </a:p>
            <a:p>
              <a:pPr algn="ctr"/>
              <a:r>
                <a:rPr lang="en-GB" sz="2400" dirty="0"/>
                <a:t>Medians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DC04313-4993-46BF-87BC-157A9E713BE8}"/>
              </a:ext>
            </a:extLst>
          </p:cNvPr>
          <p:cNvGrpSpPr/>
          <p:nvPr/>
        </p:nvGrpSpPr>
        <p:grpSpPr>
          <a:xfrm>
            <a:off x="6672067" y="1916832"/>
            <a:ext cx="1656184" cy="3843059"/>
            <a:chOff x="5319028" y="1916832"/>
            <a:chExt cx="1656184" cy="384305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98E3AB-1640-45F7-B7D2-E57C2E91180C}"/>
                </a:ext>
              </a:extLst>
            </p:cNvPr>
            <p:cNvGrpSpPr/>
            <p:nvPr/>
          </p:nvGrpSpPr>
          <p:grpSpPr>
            <a:xfrm>
              <a:off x="5319028" y="1916832"/>
              <a:ext cx="1656184" cy="3168352"/>
              <a:chOff x="1199456" y="1916832"/>
              <a:chExt cx="1656184" cy="316835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40CE701-3261-45F9-A1C6-FC64C08A8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456" y="1916832"/>
                <a:ext cx="0" cy="3168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71682AA-A745-490E-A1F5-E867C7F09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456" y="5085184"/>
                <a:ext cx="16561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7EC192D-DEF2-4DF5-A251-A536CFACE632}"/>
                </a:ext>
              </a:extLst>
            </p:cNvPr>
            <p:cNvGrpSpPr/>
            <p:nvPr/>
          </p:nvGrpSpPr>
          <p:grpSpPr>
            <a:xfrm>
              <a:off x="5679068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5F3E698-944B-4319-A71E-852E359B6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4A03CC4-AA8B-4068-B1AB-6E3D5A364B63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7062C4E-B4F6-4700-A7E5-D383EC267028}"/>
                  </a:ext>
                </a:extLst>
              </p:cNvPr>
              <p:cNvCxnSpPr>
                <a:stCxn id="54" idx="1"/>
                <a:endCxn id="54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B5C4D3-A578-4B9C-A567-337BAD31A7F4}"/>
                </a:ext>
              </a:extLst>
            </p:cNvPr>
            <p:cNvSpPr txBox="1"/>
            <p:nvPr/>
          </p:nvSpPr>
          <p:spPr>
            <a:xfrm>
              <a:off x="5566673" y="5298226"/>
              <a:ext cx="125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Quantile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A3F3016-2E1A-42FA-A978-63EA0EC0969C}"/>
                </a:ext>
              </a:extLst>
            </p:cNvPr>
            <p:cNvGrpSpPr/>
            <p:nvPr/>
          </p:nvGrpSpPr>
          <p:grpSpPr>
            <a:xfrm>
              <a:off x="6363144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6B663B2-016A-46F2-9333-A8C2E0AB0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54DE14F-BDA9-41E7-8395-172585B13D55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3343F3-C3DF-44D0-9510-B56EE66C9620}"/>
                  </a:ext>
                </a:extLst>
              </p:cNvPr>
              <p:cNvCxnSpPr>
                <a:stCxn id="61" idx="1"/>
                <a:endCxn id="61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F4006EC-034B-4D4F-8D1C-37B047ECF8E8}"/>
              </a:ext>
            </a:extLst>
          </p:cNvPr>
          <p:cNvGrpSpPr/>
          <p:nvPr/>
        </p:nvGrpSpPr>
        <p:grpSpPr>
          <a:xfrm>
            <a:off x="9480386" y="1916832"/>
            <a:ext cx="1656184" cy="4196807"/>
            <a:chOff x="8977288" y="1916832"/>
            <a:chExt cx="1656184" cy="419680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2F281A-FDDD-4AB7-8982-C07FB5372C11}"/>
                </a:ext>
              </a:extLst>
            </p:cNvPr>
            <p:cNvGrpSpPr/>
            <p:nvPr/>
          </p:nvGrpSpPr>
          <p:grpSpPr>
            <a:xfrm>
              <a:off x="8977288" y="1916832"/>
              <a:ext cx="1656184" cy="3168352"/>
              <a:chOff x="1199456" y="1916832"/>
              <a:chExt cx="1656184" cy="3168352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D4309BC-9645-4C7C-A574-BBEDD88D5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456" y="1916832"/>
                <a:ext cx="0" cy="31683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4343632-7ACC-4804-B1FC-18A2399DDA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456" y="5085184"/>
                <a:ext cx="16561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8E7AA5D-2F37-4FDB-B5DC-476B0826792A}"/>
                </a:ext>
              </a:extLst>
            </p:cNvPr>
            <p:cNvGrpSpPr/>
            <p:nvPr/>
          </p:nvGrpSpPr>
          <p:grpSpPr>
            <a:xfrm>
              <a:off x="9337328" y="2132856"/>
              <a:ext cx="360001" cy="2088232"/>
              <a:chOff x="1559496" y="2132856"/>
              <a:chExt cx="360001" cy="2088232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87E784C-3F45-4F6D-AD66-AA603BC07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B3585AA-EB8A-42ED-B017-705021E77791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1224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C6E9D0B-9D02-48C7-A538-E20309F9D4C2}"/>
                  </a:ext>
                </a:extLst>
              </p:cNvPr>
              <p:cNvCxnSpPr>
                <a:stCxn id="74" idx="1"/>
                <a:endCxn id="74" idx="3"/>
              </p:cNvCxnSpPr>
              <p:nvPr/>
            </p:nvCxnSpPr>
            <p:spPr>
              <a:xfrm>
                <a:off x="1559496" y="3320987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8A6A70-03C3-42A7-9DF7-EBDDABF68BD6}"/>
                </a:ext>
              </a:extLst>
            </p:cNvPr>
            <p:cNvGrpSpPr/>
            <p:nvPr/>
          </p:nvGrpSpPr>
          <p:grpSpPr>
            <a:xfrm>
              <a:off x="10021404" y="2924944"/>
              <a:ext cx="360001" cy="2088232"/>
              <a:chOff x="1559496" y="2132856"/>
              <a:chExt cx="360001" cy="2088232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C6BC6D7-D4C1-4074-891C-BCD274635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9497" y="2132856"/>
                <a:ext cx="0" cy="2088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7A8855-46DA-4E9A-8A95-0F769A6523B4}"/>
                  </a:ext>
                </a:extLst>
              </p:cNvPr>
              <p:cNvSpPr/>
              <p:nvPr/>
            </p:nvSpPr>
            <p:spPr>
              <a:xfrm>
                <a:off x="1559496" y="2708920"/>
                <a:ext cx="360001" cy="94980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FE2D9DE-600F-41CB-8F5C-03127BF34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496" y="3226680"/>
                <a:ext cx="3600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A618855-B9C9-4783-B039-3F418F0912BD}"/>
                </a:ext>
              </a:extLst>
            </p:cNvPr>
            <p:cNvSpPr txBox="1"/>
            <p:nvPr/>
          </p:nvSpPr>
          <p:spPr>
            <a:xfrm>
              <a:off x="9236955" y="5282642"/>
              <a:ext cx="1136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Specific</a:t>
              </a:r>
            </a:p>
            <a:p>
              <a:pPr algn="ctr"/>
              <a:r>
                <a:rPr lang="en-GB" sz="2400" dirty="0"/>
                <a:t>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5181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6A224-CCC6-47BF-89E0-702AA3E0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3" y="116633"/>
            <a:ext cx="7470056" cy="226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121DF-78A4-4ADF-92E3-DCD77161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2333437"/>
            <a:ext cx="7858125" cy="45243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D795F5-D253-44C6-AFEA-5EBC69D8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3" y="2746367"/>
            <a:ext cx="3960018" cy="3745621"/>
          </a:xfrm>
        </p:spPr>
        <p:txBody>
          <a:bodyPr>
            <a:normAutofit/>
          </a:bodyPr>
          <a:lstStyle/>
          <a:p>
            <a:r>
              <a:rPr lang="en-GB" sz="2800" dirty="0"/>
              <a:t>Search Software</a:t>
            </a:r>
          </a:p>
          <a:p>
            <a:endParaRPr lang="en-GB" sz="2800" dirty="0"/>
          </a:p>
          <a:p>
            <a:r>
              <a:rPr lang="en-GB" sz="2800" dirty="0"/>
              <a:t>Quantitation method</a:t>
            </a:r>
          </a:p>
          <a:p>
            <a:endParaRPr lang="en-GB" sz="2800" dirty="0"/>
          </a:p>
          <a:p>
            <a:r>
              <a:rPr lang="en-GB" sz="2800" dirty="0"/>
              <a:t>Normalisation method</a:t>
            </a:r>
          </a:p>
          <a:p>
            <a:endParaRPr lang="en-GB" sz="2800" dirty="0"/>
          </a:p>
          <a:p>
            <a:r>
              <a:rPr lang="en-GB" sz="2800" dirty="0"/>
              <a:t>Statistical test</a:t>
            </a:r>
          </a:p>
        </p:txBody>
      </p:sp>
    </p:spTree>
    <p:extLst>
      <p:ext uri="{BB962C8B-B14F-4D97-AF65-F5344CB8AC3E}">
        <p14:creationId xmlns:p14="http://schemas.microsoft.com/office/powerpoint/2010/main" val="41141316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0D45-35FC-4DD4-A31C-42AEFD8E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Abundance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635F-E270-4DFB-AC40-ED5F2313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7" y="2882782"/>
            <a:ext cx="4176463" cy="341724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Quantitative analysis on normalised data</a:t>
            </a:r>
          </a:p>
          <a:p>
            <a:endParaRPr lang="en-GB" sz="2800" dirty="0"/>
          </a:p>
          <a:p>
            <a:r>
              <a:rPr lang="en-GB" sz="2800" dirty="0"/>
              <a:t>T-test based (LIMMA)</a:t>
            </a:r>
          </a:p>
          <a:p>
            <a:endParaRPr lang="en-GB" sz="2800" dirty="0"/>
          </a:p>
          <a:p>
            <a:r>
              <a:rPr lang="en-GB" sz="2800" dirty="0"/>
              <a:t>Mixture Models (</a:t>
            </a:r>
            <a:r>
              <a:rPr lang="en-GB" sz="2800" dirty="0" err="1"/>
              <a:t>MSstats</a:t>
            </a:r>
            <a:r>
              <a:rPr lang="en-GB" sz="2800" dirty="0"/>
              <a:t>, </a:t>
            </a:r>
            <a:r>
              <a:rPr lang="en-GB" sz="2800" dirty="0" err="1"/>
              <a:t>DEqMS</a:t>
            </a:r>
            <a:r>
              <a:rPr lang="en-GB" sz="2800" dirty="0"/>
              <a:t>)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842DD-12FA-468A-AE38-890B6DA0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1124744"/>
            <a:ext cx="1303858" cy="1527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50869-474D-411F-ABA4-CB942934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40" y="1458395"/>
            <a:ext cx="2249610" cy="860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DC63B-E014-4972-B9FD-3994DD2C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629" y="1399267"/>
            <a:ext cx="1724443" cy="978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07D7F-4315-4352-A2E8-439BBA955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675" y="1458395"/>
            <a:ext cx="2232716" cy="860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D5ED7C-A9A8-4F1C-A1F9-F98078299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91" y="1399267"/>
            <a:ext cx="2537743" cy="867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9042A-BBBB-45CC-A518-44D216DF2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4560" y="1362193"/>
            <a:ext cx="1385182" cy="863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BD707-375A-4673-99A8-F8C163730D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02" b="1"/>
          <a:stretch/>
        </p:blipFill>
        <p:spPr>
          <a:xfrm>
            <a:off x="4434052" y="3241675"/>
            <a:ext cx="7369572" cy="23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21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06BD-0D10-46F4-BE97-9851C5DB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Differential Abundance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FB33B-1C30-4F84-8752-ECDCD9FD923F}"/>
              </a:ext>
            </a:extLst>
          </p:cNvPr>
          <p:cNvSpPr/>
          <p:nvPr/>
        </p:nvSpPr>
        <p:spPr>
          <a:xfrm>
            <a:off x="1055440" y="1722625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Consolas" panose="020B0609020204030204" pitchFamily="49" charset="0"/>
              </a:rPr>
              <a:t>             ProtTot TAP</a:t>
            </a:r>
          </a:p>
          <a:p>
            <a:r>
              <a:rPr lang="sv-SE" sz="2000" dirty="0">
                <a:latin typeface="Consolas" panose="020B0609020204030204" pitchFamily="49" charset="0"/>
              </a:rPr>
              <a:t>TAP_vs_Total      -1   1</a:t>
            </a:r>
            <a:endParaRPr lang="en-GB" sz="2000" dirty="0"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E44C3-D008-4ECE-92A8-FEFB92B1C14D}"/>
              </a:ext>
            </a:extLst>
          </p:cNvPr>
          <p:cNvSpPr/>
          <p:nvPr/>
        </p:nvSpPr>
        <p:spPr>
          <a:xfrm>
            <a:off x="6744072" y="1700808"/>
            <a:ext cx="4734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groupComparison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contrast.matrix</a:t>
            </a:r>
            <a:r>
              <a:rPr lang="en-GB" sz="2000" dirty="0">
                <a:latin typeface="Consolas" panose="020B0609020204030204" pitchFamily="49" charset="0"/>
              </a:rPr>
              <a:t> = contrasts,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data=</a:t>
            </a:r>
            <a:r>
              <a:rPr lang="en-GB" sz="2000" dirty="0" err="1">
                <a:latin typeface="Consolas" panose="020B0609020204030204" pitchFamily="49" charset="0"/>
              </a:rPr>
              <a:t>quantified_data</a:t>
            </a:r>
            <a:endParaRPr lang="en-GB" sz="2000" dirty="0">
              <a:latin typeface="Consolas" panose="020B0609020204030204" pitchFamily="49" charset="0"/>
            </a:endParaRPr>
          </a:p>
          <a:p>
            <a:r>
              <a:rPr lang="en-GB" sz="2000" dirty="0">
                <a:latin typeface="Consolas" panose="020B0609020204030204" pitchFamily="49" charset="0"/>
              </a:rPr>
              <a:t>) -&gt; </a:t>
            </a:r>
            <a:r>
              <a:rPr lang="en-GB" sz="2000" dirty="0" err="1">
                <a:latin typeface="Consolas" panose="020B0609020204030204" pitchFamily="49" charset="0"/>
              </a:rPr>
              <a:t>comparison_result</a:t>
            </a:r>
            <a:endParaRPr lang="en-GB" sz="20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FC323-DABC-4A99-AB6F-6D9FF8FE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5" y="3402124"/>
            <a:ext cx="1055738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10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A428-6DF1-40FC-8313-1DF0E3DD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Hits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7FA37-FF21-42D3-914E-023B6A79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28800"/>
            <a:ext cx="54864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2AF61-C7E6-4945-A9E4-87CDA15E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242" y="16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86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B67D-F8B2-44C8-93E3-D73DE689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Detailed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167E0-365A-45BE-BBF2-FF2B3D8F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68" y="2132856"/>
            <a:ext cx="5827464" cy="416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7B106-0196-4664-8C37-B70E24D3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" y="1916832"/>
            <a:ext cx="5673221" cy="36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228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EB37-4A59-4C20-B684-D511AFD4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98578"/>
          </a:xfrm>
        </p:spPr>
        <p:txBody>
          <a:bodyPr>
            <a:normAutofit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Running </a:t>
            </a:r>
            <a:r>
              <a:rPr lang="en-GB" dirty="0" err="1"/>
              <a:t>MSstats</a:t>
            </a:r>
            <a:r>
              <a:rPr lang="en-GB" dirty="0"/>
              <a:t> in R</a:t>
            </a:r>
          </a:p>
        </p:txBody>
      </p:sp>
    </p:spTree>
    <p:extLst>
      <p:ext uri="{BB962C8B-B14F-4D97-AF65-F5344CB8AC3E}">
        <p14:creationId xmlns:p14="http://schemas.microsoft.com/office/powerpoint/2010/main" val="59606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9205-678E-45D6-AA48-67B161D4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 Spectrometry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268AC-6127-4FF6-AC24-52B6A1066963}"/>
              </a:ext>
            </a:extLst>
          </p:cNvPr>
          <p:cNvSpPr txBox="1"/>
          <p:nvPr/>
        </p:nvSpPr>
        <p:spPr>
          <a:xfrm>
            <a:off x="3095866" y="1700808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SILAGVK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91ED2-9B14-4E94-B573-E3B910F5D898}"/>
              </a:ext>
            </a:extLst>
          </p:cNvPr>
          <p:cNvSpPr txBox="1"/>
          <p:nvPr/>
        </p:nvSpPr>
        <p:spPr>
          <a:xfrm>
            <a:off x="6710058" y="1731585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686Da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0DAE5-E1DF-482A-BDA2-C17FEED1B639}"/>
              </a:ext>
            </a:extLst>
          </p:cNvPr>
          <p:cNvSpPr txBox="1"/>
          <p:nvPr/>
        </p:nvSpPr>
        <p:spPr>
          <a:xfrm>
            <a:off x="3095866" y="2595624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KVGALIS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C2A8B-65F9-4609-B53C-9111357C5B3B}"/>
              </a:ext>
            </a:extLst>
          </p:cNvPr>
          <p:cNvSpPr txBox="1"/>
          <p:nvPr/>
        </p:nvSpPr>
        <p:spPr>
          <a:xfrm>
            <a:off x="6710058" y="2626401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686Da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EA5E9-C4E2-4193-BCAC-C6292DD12553}"/>
              </a:ext>
            </a:extLst>
          </p:cNvPr>
          <p:cNvGrpSpPr/>
          <p:nvPr/>
        </p:nvGrpSpPr>
        <p:grpSpPr>
          <a:xfrm>
            <a:off x="3126635" y="3551996"/>
            <a:ext cx="5273621" cy="830997"/>
            <a:chOff x="3126635" y="3551996"/>
            <a:chExt cx="5273621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8D71A-7B92-46E6-AEBF-CECEDC9C61B1}"/>
                </a:ext>
              </a:extLst>
            </p:cNvPr>
            <p:cNvSpPr txBox="1"/>
            <p:nvPr/>
          </p:nvSpPr>
          <p:spPr>
            <a:xfrm>
              <a:off x="3126635" y="3551996"/>
              <a:ext cx="27655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VLAGISK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CF7957-75C2-4B5B-A001-9A72B59948D4}"/>
                </a:ext>
              </a:extLst>
            </p:cNvPr>
            <p:cNvSpPr txBox="1"/>
            <p:nvPr/>
          </p:nvSpPr>
          <p:spPr>
            <a:xfrm>
              <a:off x="6740827" y="3582773"/>
              <a:ext cx="16594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686Da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F054D2-91DF-464F-9CC8-1753882EC775}"/>
              </a:ext>
            </a:extLst>
          </p:cNvPr>
          <p:cNvSpPr txBox="1"/>
          <p:nvPr/>
        </p:nvSpPr>
        <p:spPr>
          <a:xfrm>
            <a:off x="1944543" y="5591756"/>
            <a:ext cx="8302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Just knowing a peptide's mass isn't enough to identify it</a:t>
            </a:r>
          </a:p>
        </p:txBody>
      </p:sp>
    </p:spTree>
    <p:extLst>
      <p:ext uri="{BB962C8B-B14F-4D97-AF65-F5344CB8AC3E}">
        <p14:creationId xmlns:p14="http://schemas.microsoft.com/office/powerpoint/2010/main" val="18404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53928</TotalTime>
  <Words>2211</Words>
  <Application>Microsoft Office PowerPoint</Application>
  <PresentationFormat>Widescreen</PresentationFormat>
  <Paragraphs>687</Paragraphs>
  <Slides>88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Consolas</vt:lpstr>
      <vt:lpstr>Courier New</vt:lpstr>
      <vt:lpstr>Office Theme</vt:lpstr>
      <vt:lpstr>Proteomics Data Analysis</vt:lpstr>
      <vt:lpstr>Course Content</vt:lpstr>
      <vt:lpstr>Related Courses</vt:lpstr>
      <vt:lpstr>Principles of Proteomics Mass Spec</vt:lpstr>
      <vt:lpstr>How mass spectrometers work</vt:lpstr>
      <vt:lpstr>A typical mass spectrum</vt:lpstr>
      <vt:lpstr>Measuring whole proteomes</vt:lpstr>
      <vt:lpstr>"Bottom-up" proteomics</vt:lpstr>
      <vt:lpstr>Mass Spectrometry</vt:lpstr>
      <vt:lpstr>Tandem Mass Spectrometry</vt:lpstr>
      <vt:lpstr>Peptide MS2 Spectra</vt:lpstr>
      <vt:lpstr>Measuring Modifications</vt:lpstr>
      <vt:lpstr>Problems with bottom up proteomics</vt:lpstr>
      <vt:lpstr>DDA vs DIA</vt:lpstr>
      <vt:lpstr>DIA vs DDA</vt:lpstr>
      <vt:lpstr>Identifying Proteins from spectra</vt:lpstr>
      <vt:lpstr>Database Searching</vt:lpstr>
      <vt:lpstr>PowerPoint Presentation</vt:lpstr>
      <vt:lpstr>PowerPoint Presentation</vt:lpstr>
      <vt:lpstr>Database Searching</vt:lpstr>
      <vt:lpstr>Protein Libraries</vt:lpstr>
      <vt:lpstr>Peptide Spectrum Matches</vt:lpstr>
      <vt:lpstr>Scoring a PSM match</vt:lpstr>
      <vt:lpstr>Estimating PSM confidence</vt:lpstr>
      <vt:lpstr>Quantitating Proteins</vt:lpstr>
      <vt:lpstr>Label Free Quantitation</vt:lpstr>
      <vt:lpstr>Measuring multiple samples</vt:lpstr>
      <vt:lpstr>Finding missing label free MS2 peaks</vt:lpstr>
      <vt:lpstr>Tandem Mass Tagging (TMT)</vt:lpstr>
      <vt:lpstr>Tandem Mass Tagging</vt:lpstr>
      <vt:lpstr>Moving from peptides to proteins</vt:lpstr>
      <vt:lpstr>Levels of quantitation</vt:lpstr>
      <vt:lpstr>PSMs to Peptides</vt:lpstr>
      <vt:lpstr>Peptides to Proteins</vt:lpstr>
      <vt:lpstr>Grouping Proteins</vt:lpstr>
      <vt:lpstr>Reported Values</vt:lpstr>
      <vt:lpstr>Proteomics Data Files</vt:lpstr>
      <vt:lpstr>PowerPoint Presentation</vt:lpstr>
      <vt:lpstr>Information in RAW files</vt:lpstr>
      <vt:lpstr>Data Repositories for Proteomics Mass Spec</vt:lpstr>
      <vt:lpstr>PowerPoint Presentation</vt:lpstr>
      <vt:lpstr>PowerPoint Presentation</vt:lpstr>
      <vt:lpstr>Problems with public data</vt:lpstr>
      <vt:lpstr>Files to download</vt:lpstr>
      <vt:lpstr>Exercise  Finding Data in Public Repositories</vt:lpstr>
      <vt:lpstr>Running a Database Search</vt:lpstr>
      <vt:lpstr>Main Information Required</vt:lpstr>
      <vt:lpstr>Running MaxQuant (Label Free)</vt:lpstr>
      <vt:lpstr>Load Raw Files</vt:lpstr>
      <vt:lpstr>Set Quantitation</vt:lpstr>
      <vt:lpstr>Identification Parameters</vt:lpstr>
      <vt:lpstr>Search Sequences</vt:lpstr>
      <vt:lpstr>Saving and Running</vt:lpstr>
      <vt:lpstr>Easier searches with mqtemplate</vt:lpstr>
      <vt:lpstr>Log File Whilst Running</vt:lpstr>
      <vt:lpstr>Output Files</vt:lpstr>
      <vt:lpstr>Quality Control of Search Results</vt:lpstr>
      <vt:lpstr>PTXQC</vt:lpstr>
      <vt:lpstr>PowerPoint Presentation</vt:lpstr>
      <vt:lpstr>Loading and Abundance</vt:lpstr>
      <vt:lpstr>Digestion and Contaminants</vt:lpstr>
      <vt:lpstr>Chromatography Consistency</vt:lpstr>
      <vt:lpstr>Match Between Runs</vt:lpstr>
      <vt:lpstr>Peptide Identification</vt:lpstr>
      <vt:lpstr>Mass Accuracy</vt:lpstr>
      <vt:lpstr>Exercise  Looking at QC Reports</vt:lpstr>
      <vt:lpstr>Analysing Mass Spec Data with R</vt:lpstr>
      <vt:lpstr>Bioconductor Package Environments</vt:lpstr>
      <vt:lpstr>MSStats Shiny</vt:lpstr>
      <vt:lpstr>MSStats Shiny Workflow</vt:lpstr>
      <vt:lpstr>MSStats Shiny Workflow</vt:lpstr>
      <vt:lpstr>MSStats Shiny Workflow</vt:lpstr>
      <vt:lpstr>MSStats Shiny Workflow</vt:lpstr>
      <vt:lpstr>Exercise  Running MSstats Shiny</vt:lpstr>
      <vt:lpstr>MStats Manual</vt:lpstr>
      <vt:lpstr>Loading Data</vt:lpstr>
      <vt:lpstr>Raw PSM Data</vt:lpstr>
      <vt:lpstr>Building Annotation File</vt:lpstr>
      <vt:lpstr>Creating raw data object</vt:lpstr>
      <vt:lpstr>Quantitating</vt:lpstr>
      <vt:lpstr>Imputation</vt:lpstr>
      <vt:lpstr>Normalisation</vt:lpstr>
      <vt:lpstr>PowerPoint Presentation</vt:lpstr>
      <vt:lpstr>Differential Abundance Statistics</vt:lpstr>
      <vt:lpstr>Running Differential Abundance</vt:lpstr>
      <vt:lpstr>Plotting Hits</vt:lpstr>
      <vt:lpstr>More Detailed Information</vt:lpstr>
      <vt:lpstr>Exercise  Running MSstats in R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</dc:title>
  <dc:creator>Simon Andrews</dc:creator>
  <cp:lastModifiedBy>Simon Andrews</cp:lastModifiedBy>
  <cp:revision>589</cp:revision>
  <cp:lastPrinted>2019-10-25T12:29:24Z</cp:lastPrinted>
  <dcterms:created xsi:type="dcterms:W3CDTF">2013-08-21T08:13:32Z</dcterms:created>
  <dcterms:modified xsi:type="dcterms:W3CDTF">2024-09-17T11:26:17Z</dcterms:modified>
</cp:coreProperties>
</file>